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91" r:id="rId5"/>
    <p:sldId id="292" r:id="rId6"/>
    <p:sldId id="293" r:id="rId7"/>
    <p:sldId id="306" r:id="rId8"/>
    <p:sldId id="307" r:id="rId9"/>
    <p:sldId id="308" r:id="rId10"/>
    <p:sldId id="309" r:id="rId11"/>
    <p:sldId id="310" r:id="rId12"/>
    <p:sldId id="294" r:id="rId13"/>
    <p:sldId id="295" r:id="rId14"/>
    <p:sldId id="296" r:id="rId15"/>
    <p:sldId id="297" r:id="rId16"/>
    <p:sldId id="304" r:id="rId17"/>
    <p:sldId id="312" r:id="rId18"/>
    <p:sldId id="298" r:id="rId19"/>
    <p:sldId id="311" r:id="rId20"/>
    <p:sldId id="305" r:id="rId21"/>
    <p:sldId id="299" r:id="rId22"/>
    <p:sldId id="300" r:id="rId23"/>
    <p:sldId id="301" r:id="rId24"/>
    <p:sldId id="303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0" autoAdjust="0"/>
    <p:restoredTop sz="94660"/>
  </p:normalViewPr>
  <p:slideViewPr>
    <p:cSldViewPr>
      <p:cViewPr varScale="1">
        <p:scale>
          <a:sx n="112" d="100"/>
          <a:sy n="11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CF0B3-3E0C-4016-A074-2FE5664F3FAC}" type="datetimeFigureOut">
              <a:rPr lang="en-GB" smtClean="0"/>
              <a:pPr/>
              <a:t>02/09/2016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1E30-DCA8-4FA6-AE65-9B8AB515920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2708920"/>
            <a:ext cx="6732240" cy="1107554"/>
          </a:xfrm>
        </p:spPr>
        <p:txBody>
          <a:bodyPr>
            <a:normAutofit fontScale="90000"/>
          </a:bodyPr>
          <a:lstStyle/>
          <a:p>
            <a:r>
              <a:rPr lang="pl-PL" sz="6700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  <a:latin typeface="Tekton Pro Ext" pitchFamily="34" charset="0"/>
              </a:rPr>
              <a:t>Projekt Erasmus+ </a:t>
            </a:r>
            <a:r>
              <a:rPr lang="pl-PL" sz="6700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  <a:latin typeface="Tekton Pro Ext" pitchFamily="34" charset="0"/>
              </a:rPr>
              <a:t/>
            </a:r>
            <a:br>
              <a:rPr lang="pl-PL" sz="6700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  <a:latin typeface="Tekton Pro Ext" pitchFamily="34" charset="0"/>
              </a:rPr>
            </a:br>
            <a:r>
              <a:rPr lang="pl-PL" sz="6700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  <a:latin typeface="Tekton Pro Ext" pitchFamily="34" charset="0"/>
              </a:rPr>
              <a:t>„</a:t>
            </a:r>
            <a:r>
              <a:rPr lang="pl-PL" sz="6700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  <a:latin typeface="Tekton Pro Ext" pitchFamily="34" charset="0"/>
              </a:rPr>
              <a:t>Myśl globalnie”</a:t>
            </a:r>
            <a:r>
              <a:rPr lang="pl-PL" sz="3600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  <a:latin typeface="Cooper Std Black" pitchFamily="18" charset="0"/>
              </a:rPr>
              <a:t> </a:t>
            </a:r>
            <a:r>
              <a:rPr lang="pl-PL" sz="6700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  <a:latin typeface="Cooper Black" pitchFamily="18" charset="0"/>
              </a:rPr>
              <a:t/>
            </a:r>
            <a:br>
              <a:rPr lang="pl-PL" sz="6700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  <a:latin typeface="Cooper Black" pitchFamily="18" charset="0"/>
              </a:rPr>
            </a:br>
            <a:r>
              <a:rPr lang="pl-PL" dirty="0"/>
              <a:t/>
            </a:r>
            <a:br>
              <a:rPr lang="pl-PL" dirty="0"/>
            </a:br>
            <a:endParaRPr lang="en-GB" dirty="0"/>
          </a:p>
        </p:txBody>
      </p:sp>
      <p:pic>
        <p:nvPicPr>
          <p:cNvPr id="5" name="Picture 7" descr="C:\Users\DorotaSz\Desktop\Pictures\VIIILO\logo8\logo8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652237"/>
            <a:ext cx="1152128" cy="1152128"/>
          </a:xfrm>
          <a:prstGeom prst="rect">
            <a:avLst/>
          </a:prstGeom>
          <a:noFill/>
        </p:spPr>
      </p:pic>
      <p:pic>
        <p:nvPicPr>
          <p:cNvPr id="1026" name="Picture 2" descr="Znalezione obrazy dla zapytania Erasmus+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42" y="5697945"/>
            <a:ext cx="3873452" cy="11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t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56826"/>
            <a:ext cx="3134167" cy="9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ichael St Laurent - All Gone (Feat. Melissa Pixel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51520" y="1886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4. Kryzys uchodźców w Europie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421" y="1988840"/>
            <a:ext cx="8229600" cy="4525963"/>
          </a:xfrm>
        </p:spPr>
        <p:txBody>
          <a:bodyPr/>
          <a:lstStyle/>
          <a:p>
            <a:r>
              <a:rPr lang="pl-PL" dirty="0" smtClean="0"/>
              <a:t>Zbrojne konflikty etniczne</a:t>
            </a:r>
          </a:p>
          <a:p>
            <a:r>
              <a:rPr lang="pl-PL" dirty="0" smtClean="0"/>
              <a:t>Migracje</a:t>
            </a:r>
          </a:p>
          <a:p>
            <a:r>
              <a:rPr lang="pl-PL" dirty="0" smtClean="0"/>
              <a:t>Terroryzm</a:t>
            </a:r>
          </a:p>
          <a:p>
            <a:r>
              <a:rPr lang="pl-PL" dirty="0" smtClean="0"/>
              <a:t>Bezpieczeństwo i pokój</a:t>
            </a:r>
          </a:p>
          <a:p>
            <a:r>
              <a:rPr lang="pl-PL" dirty="0" smtClean="0"/>
              <a:t>Solidarność i pomoc</a:t>
            </a:r>
          </a:p>
          <a:p>
            <a:r>
              <a:rPr lang="pl-PL" dirty="0" smtClean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3444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5. Różnorodność kulturowa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38" y="1916832"/>
            <a:ext cx="8229600" cy="4525963"/>
          </a:xfrm>
        </p:spPr>
        <p:txBody>
          <a:bodyPr/>
          <a:lstStyle/>
          <a:p>
            <a:r>
              <a:rPr lang="pl-PL" dirty="0" smtClean="0"/>
              <a:t>Tradycje</a:t>
            </a:r>
          </a:p>
          <a:p>
            <a:r>
              <a:rPr lang="pl-PL" dirty="0" smtClean="0"/>
              <a:t>System wartości</a:t>
            </a:r>
          </a:p>
          <a:p>
            <a:r>
              <a:rPr lang="pl-PL" dirty="0" smtClean="0"/>
              <a:t>Odrębność kulturowa</a:t>
            </a:r>
          </a:p>
          <a:p>
            <a:r>
              <a:rPr lang="pl-PL" dirty="0" smtClean="0"/>
              <a:t>Społeczeństwo wielokulturowe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3324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586" y="404664"/>
            <a:ext cx="8229600" cy="1143000"/>
          </a:xfrm>
        </p:spPr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Formy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586" y="1916832"/>
            <a:ext cx="8010846" cy="44973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sz="2800" dirty="0" smtClean="0"/>
              <a:t>Całoroczna </a:t>
            </a:r>
            <a:r>
              <a:rPr lang="pl-PL" sz="2800" dirty="0"/>
              <a:t>praca w </a:t>
            </a:r>
            <a:r>
              <a:rPr lang="pl-PL" sz="2800" dirty="0" err="1"/>
              <a:t>TwinSpace</a:t>
            </a:r>
            <a:r>
              <a:rPr lang="pl-PL" sz="2800" dirty="0"/>
              <a:t> projektu </a:t>
            </a:r>
            <a:r>
              <a:rPr lang="pl-PL" sz="2800" dirty="0" smtClean="0"/>
              <a:t>                      na platformie edukacyjnej </a:t>
            </a:r>
            <a:r>
              <a:rPr lang="pl-PL" sz="2800" dirty="0" err="1" smtClean="0"/>
              <a:t>eTwinning</a:t>
            </a:r>
            <a:r>
              <a:rPr lang="pl-PL" sz="2800" dirty="0" smtClean="0"/>
              <a:t> </a:t>
            </a:r>
          </a:p>
          <a:p>
            <a:pPr marL="457200" indent="-457200">
              <a:buAutoNum type="arabicPeriod"/>
            </a:pPr>
            <a:endParaRPr lang="pl-PL" sz="1100" dirty="0" smtClean="0"/>
          </a:p>
          <a:p>
            <a:pPr marL="457200" indent="-457200">
              <a:buAutoNum type="arabicPeriod"/>
            </a:pPr>
            <a:r>
              <a:rPr lang="pl-PL" sz="2800" dirty="0" smtClean="0"/>
              <a:t>Międzynarodowe </a:t>
            </a:r>
            <a:r>
              <a:rPr lang="pl-PL" sz="2800" dirty="0"/>
              <a:t>spotkania projektowe </a:t>
            </a:r>
            <a:r>
              <a:rPr lang="pl-PL" sz="2800" dirty="0" smtClean="0"/>
              <a:t>                            i tygodniowe klasy </a:t>
            </a:r>
            <a:r>
              <a:rPr lang="pl-PL" sz="2800" dirty="0"/>
              <a:t>międzykulturowe </a:t>
            </a:r>
            <a:endParaRPr lang="pl-PL" sz="2800" dirty="0" smtClean="0"/>
          </a:p>
          <a:p>
            <a:pPr marL="457200" indent="-457200">
              <a:buAutoNum type="arabicPeriod"/>
            </a:pPr>
            <a:endParaRPr lang="pl-PL" sz="1100" dirty="0" smtClean="0"/>
          </a:p>
          <a:p>
            <a:pPr marL="457200" indent="-457200">
              <a:buAutoNum type="arabicPeriod"/>
            </a:pPr>
            <a:r>
              <a:rPr lang="pl-PL" sz="2800" dirty="0" smtClean="0"/>
              <a:t>Kampanie </a:t>
            </a:r>
            <a:r>
              <a:rPr lang="pl-PL" sz="2800" dirty="0"/>
              <a:t>informacyjne na rzecz zrównoważonego </a:t>
            </a:r>
            <a:r>
              <a:rPr lang="pl-PL" sz="2800" dirty="0" smtClean="0"/>
              <a:t>rozwoju</a:t>
            </a:r>
          </a:p>
        </p:txBody>
      </p:sp>
    </p:spTree>
    <p:extLst>
      <p:ext uri="{BB962C8B-B14F-4D97-AF65-F5344CB8AC3E}">
        <p14:creationId xmlns:p14="http://schemas.microsoft.com/office/powerpoint/2010/main" xmlns="" val="67035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86910" cy="1143000"/>
          </a:xfrm>
        </p:spPr>
        <p:txBody>
          <a:bodyPr>
            <a:normAutofit fontScale="90000"/>
          </a:bodyPr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Międzynarodowe spotkania projektowe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204865"/>
            <a:ext cx="741682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1. </a:t>
            </a:r>
            <a:r>
              <a:rPr lang="pl-PL" b="1" dirty="0" smtClean="0"/>
              <a:t>9-16.10.2016</a:t>
            </a:r>
            <a:r>
              <a:rPr lang="pl-PL" dirty="0" smtClean="0"/>
              <a:t> – VIII LO Kraków</a:t>
            </a:r>
          </a:p>
          <a:p>
            <a:pPr marL="0" indent="0">
              <a:buNone/>
            </a:pPr>
            <a:r>
              <a:rPr lang="pl-PL" dirty="0" smtClean="0"/>
              <a:t>2. styczeń </a:t>
            </a:r>
            <a:r>
              <a:rPr lang="pl-PL" dirty="0"/>
              <a:t>2017 </a:t>
            </a:r>
            <a:r>
              <a:rPr lang="pl-PL" dirty="0" smtClean="0"/>
              <a:t>– Buxtehude</a:t>
            </a:r>
          </a:p>
          <a:p>
            <a:pPr marL="0" indent="0">
              <a:buNone/>
            </a:pPr>
            <a:r>
              <a:rPr lang="pl-PL" dirty="0" smtClean="0"/>
              <a:t>3. marzec/kwiecień </a:t>
            </a:r>
            <a:r>
              <a:rPr lang="pl-PL" dirty="0"/>
              <a:t>2017 </a:t>
            </a:r>
            <a:r>
              <a:rPr lang="pl-PL" dirty="0" smtClean="0"/>
              <a:t>– </a:t>
            </a:r>
            <a:r>
              <a:rPr lang="pl-PL" dirty="0" err="1" smtClean="0"/>
              <a:t>Växjö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4. wrzesień </a:t>
            </a:r>
            <a:r>
              <a:rPr lang="pl-PL" dirty="0"/>
              <a:t>2017 </a:t>
            </a:r>
            <a:r>
              <a:rPr lang="pl-PL" dirty="0" smtClean="0"/>
              <a:t>– Asyż</a:t>
            </a:r>
          </a:p>
          <a:p>
            <a:pPr marL="0" indent="0">
              <a:buNone/>
            </a:pPr>
            <a:r>
              <a:rPr lang="pl-PL" dirty="0" smtClean="0"/>
              <a:t>5. styczeń </a:t>
            </a:r>
            <a:r>
              <a:rPr lang="pl-PL" dirty="0"/>
              <a:t>2018 </a:t>
            </a:r>
            <a:r>
              <a:rPr lang="pl-PL" dirty="0" smtClean="0"/>
              <a:t>– Budapeszt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329419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14902" cy="1143000"/>
          </a:xfrm>
        </p:spPr>
        <p:txBody>
          <a:bodyPr>
            <a:normAutofit fontScale="90000"/>
          </a:bodyPr>
          <a:lstStyle/>
          <a:p>
            <a:r>
              <a:rPr lang="pl-PL" kern="20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Międzynarodowe spotkania projektowe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542" y="2348880"/>
            <a:ext cx="8262874" cy="30243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500" dirty="0" smtClean="0"/>
              <a:t>Równocześnie w danej szkole będą odbywać się: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3500" dirty="0"/>
              <a:t>s</a:t>
            </a:r>
            <a:r>
              <a:rPr lang="pl-PL" sz="3500" dirty="0" smtClean="0"/>
              <a:t>potkanie koordynatorów</a:t>
            </a:r>
          </a:p>
          <a:p>
            <a:pPr marL="514350" indent="-514350">
              <a:buAutoNum type="arabicParenR"/>
            </a:pPr>
            <a:r>
              <a:rPr lang="pl-PL" sz="3500" dirty="0"/>
              <a:t>w</a:t>
            </a:r>
            <a:r>
              <a:rPr lang="pl-PL" sz="3500" dirty="0" smtClean="0"/>
              <a:t>ymiana uczniów</a:t>
            </a:r>
          </a:p>
          <a:p>
            <a:pPr marL="514350" indent="-514350">
              <a:buAutoNum type="arabicParenR"/>
            </a:pPr>
            <a:r>
              <a:rPr lang="pl-PL" sz="3500" dirty="0"/>
              <a:t>s</a:t>
            </a:r>
            <a:r>
              <a:rPr lang="pl-PL" sz="3500" dirty="0" smtClean="0"/>
              <a:t>zkolenie w zakresie problematyki danego projektu</a:t>
            </a:r>
          </a:p>
        </p:txBody>
      </p:sp>
    </p:spTree>
    <p:extLst>
      <p:ext uri="{BB962C8B-B14F-4D97-AF65-F5344CB8AC3E}">
        <p14:creationId xmlns:p14="http://schemas.microsoft.com/office/powerpoint/2010/main" xmlns="" val="112729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14902" cy="1143000"/>
          </a:xfrm>
        </p:spPr>
        <p:txBody>
          <a:bodyPr>
            <a:normAutofit fontScale="90000"/>
          </a:bodyPr>
          <a:lstStyle/>
          <a:p>
            <a:r>
              <a:rPr lang="pl-PL" kern="20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Międzynarodowe spotkania projektowe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556" y="2204864"/>
            <a:ext cx="801084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 każdym spotkaniu będą uczestniczyć:</a:t>
            </a:r>
          </a:p>
          <a:p>
            <a:pPr>
              <a:buFontTx/>
              <a:buChar char="-"/>
            </a:pPr>
            <a:r>
              <a:rPr lang="pl-PL" dirty="0" smtClean="0"/>
              <a:t>po 6 uczniów ze szkół partnerskich</a:t>
            </a:r>
          </a:p>
          <a:p>
            <a:pPr>
              <a:buFontTx/>
              <a:buChar char="-"/>
            </a:pPr>
            <a:r>
              <a:rPr lang="pl-PL" dirty="0" smtClean="0"/>
              <a:t>24 uczniów szkoły </a:t>
            </a:r>
            <a:r>
              <a:rPr lang="pl-PL" dirty="0"/>
              <a:t>organizującej spotkanie 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po 3 nauczycieli ze szkół partnerskich</a:t>
            </a:r>
          </a:p>
          <a:p>
            <a:pPr>
              <a:buFontTx/>
              <a:buChar char="-"/>
            </a:pPr>
            <a:r>
              <a:rPr lang="pl-PL" dirty="0" smtClean="0"/>
              <a:t>nauczyciele szkoły organizującej spotkanie</a:t>
            </a:r>
          </a:p>
          <a:p>
            <a:pPr marL="0" indent="0">
              <a:buNone/>
            </a:pPr>
            <a:endParaRPr lang="pl-PL" sz="3900" dirty="0" smtClean="0"/>
          </a:p>
        </p:txBody>
      </p:sp>
    </p:spTree>
    <p:extLst>
      <p:ext uri="{BB962C8B-B14F-4D97-AF65-F5344CB8AC3E}">
        <p14:creationId xmlns:p14="http://schemas.microsoft.com/office/powerpoint/2010/main" xmlns="" val="174323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Funkcje nauczycieli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 smtClean="0"/>
              <a:t>Szkolny koordynator </a:t>
            </a:r>
            <a:r>
              <a:rPr lang="pl-PL" sz="2000" dirty="0" smtClean="0"/>
              <a:t>uczestniczy w naradach koordynatorów, szkoleniu i wspólnych punktach programu, </a:t>
            </a:r>
          </a:p>
          <a:p>
            <a:pPr marL="0" indent="0">
              <a:buNone/>
            </a:pPr>
            <a:r>
              <a:rPr lang="pl-PL" sz="2000" dirty="0" smtClean="0"/>
              <a:t>zarządza projektem, nadzoruję i współrealizuje projekt, prowadzi dokumentację projektu</a:t>
            </a:r>
          </a:p>
          <a:p>
            <a:pPr marL="0" indent="0">
              <a:buNone/>
            </a:pPr>
            <a:r>
              <a:rPr lang="pl-PL" sz="2800" dirty="0" smtClean="0"/>
              <a:t>Opiekun uczniów </a:t>
            </a:r>
            <a:r>
              <a:rPr lang="pl-PL" sz="2000" dirty="0" smtClean="0"/>
              <a:t>uczestniczy w szkoleniu, warsztatach i </a:t>
            </a:r>
            <a:r>
              <a:rPr lang="pl-PL" sz="2000" dirty="0"/>
              <a:t>wspólnych punktach programu</a:t>
            </a:r>
            <a:r>
              <a:rPr lang="pl-PL" sz="2000" dirty="0" smtClean="0"/>
              <a:t>, towarzyszy uczniom w pracy projektowej, ew. prowadzi  lekcję w interkulturowej klasie, </a:t>
            </a:r>
          </a:p>
          <a:p>
            <a:pPr marL="0" indent="0">
              <a:buNone/>
            </a:pPr>
            <a:r>
              <a:rPr lang="pl-PL" sz="2000" dirty="0" smtClean="0"/>
              <a:t>uczestniczy w pracy na </a:t>
            </a:r>
            <a:r>
              <a:rPr lang="pl-PL" sz="2000" dirty="0" err="1" smtClean="0"/>
              <a:t>eTwinning</a:t>
            </a:r>
            <a:r>
              <a:rPr lang="pl-PL" sz="2000" dirty="0" smtClean="0"/>
              <a:t> i kampanii oraz pracach poziomu 2</a:t>
            </a:r>
          </a:p>
          <a:p>
            <a:pPr marL="0" indent="0">
              <a:buNone/>
            </a:pPr>
            <a:r>
              <a:rPr lang="pl-PL" sz="2800" dirty="0" smtClean="0"/>
              <a:t>Uczestnik szkolenia – </a:t>
            </a:r>
            <a:r>
              <a:rPr lang="pl-PL" sz="2000" dirty="0" smtClean="0"/>
              <a:t>uczestniczy w szkoleniu, warsztatach i wspólnych </a:t>
            </a:r>
            <a:r>
              <a:rPr lang="pl-PL" sz="2000" dirty="0"/>
              <a:t>punktach programu</a:t>
            </a:r>
            <a:r>
              <a:rPr lang="pl-PL" sz="2000" dirty="0" smtClean="0"/>
              <a:t>, </a:t>
            </a:r>
            <a:r>
              <a:rPr lang="pl-PL" sz="2000" dirty="0" smtClean="0"/>
              <a:t>kieruje </a:t>
            </a:r>
            <a:r>
              <a:rPr lang="pl-PL" sz="2000" dirty="0" smtClean="0"/>
              <a:t>pracą jednej z 5 grup </a:t>
            </a:r>
          </a:p>
          <a:p>
            <a:pPr marL="0" indent="0">
              <a:buNone/>
            </a:pPr>
            <a:r>
              <a:rPr lang="pl-PL" sz="2000" dirty="0" smtClean="0"/>
              <a:t>przeprowadza kampanię w społeczności szkolnej/lokalnej, uczestniczy w pracy na </a:t>
            </a:r>
            <a:r>
              <a:rPr lang="pl-PL" sz="2000" dirty="0" err="1" smtClean="0"/>
              <a:t>eTwinning</a:t>
            </a:r>
            <a:r>
              <a:rPr lang="pl-PL" sz="2000" dirty="0" smtClean="0"/>
              <a:t> oraz </a:t>
            </a:r>
            <a:r>
              <a:rPr lang="pl-PL" sz="2000" dirty="0" smtClean="0"/>
              <a:t>w pracach </a:t>
            </a:r>
            <a:r>
              <a:rPr lang="pl-PL" sz="2000" dirty="0" smtClean="0"/>
              <a:t>poziomu 2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200819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606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kern="20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Kampanie </a:t>
            </a:r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informacyjne </a:t>
            </a:r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/>
            </a:r>
            <a:b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</a:br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– </a:t>
            </a:r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praca w grupach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6064" y="2348881"/>
            <a:ext cx="8229600" cy="3312368"/>
          </a:xfrm>
        </p:spPr>
        <p:txBody>
          <a:bodyPr/>
          <a:lstStyle/>
          <a:p>
            <a:r>
              <a:rPr lang="pl-PL" dirty="0" smtClean="0"/>
              <a:t>gra </a:t>
            </a:r>
            <a:r>
              <a:rPr lang="pl-PL" dirty="0"/>
              <a:t>terenowa </a:t>
            </a:r>
            <a:endParaRPr lang="pl-PL" dirty="0" smtClean="0"/>
          </a:p>
          <a:p>
            <a:r>
              <a:rPr lang="pl-PL" dirty="0" smtClean="0"/>
              <a:t>prelekcja </a:t>
            </a:r>
            <a:endParaRPr lang="pl-PL" dirty="0" smtClean="0"/>
          </a:p>
          <a:p>
            <a:r>
              <a:rPr lang="pl-PL" dirty="0" smtClean="0"/>
              <a:t>lekcja </a:t>
            </a:r>
            <a:r>
              <a:rPr lang="pl-PL" dirty="0"/>
              <a:t>języka </a:t>
            </a:r>
            <a:r>
              <a:rPr lang="pl-PL" dirty="0" smtClean="0"/>
              <a:t>angielskiego</a:t>
            </a:r>
            <a:endParaRPr lang="pl-PL" dirty="0"/>
          </a:p>
          <a:p>
            <a:r>
              <a:rPr lang="pl-PL" dirty="0" smtClean="0"/>
              <a:t>lekcja </a:t>
            </a:r>
            <a:r>
              <a:rPr lang="pl-PL" dirty="0"/>
              <a:t>języka </a:t>
            </a:r>
            <a:r>
              <a:rPr lang="pl-PL" dirty="0" smtClean="0"/>
              <a:t>niemieckiego</a:t>
            </a:r>
            <a:endParaRPr lang="pl-PL" dirty="0"/>
          </a:p>
          <a:p>
            <a:r>
              <a:rPr lang="pl-PL" dirty="0" smtClean="0"/>
              <a:t>plakat </a:t>
            </a:r>
            <a:r>
              <a:rPr lang="pl-PL" dirty="0"/>
              <a:t>i gazetka informacyjna </a:t>
            </a:r>
          </a:p>
        </p:txBody>
      </p:sp>
    </p:spTree>
    <p:extLst>
      <p:ext uri="{BB962C8B-B14F-4D97-AF65-F5344CB8AC3E}">
        <p14:creationId xmlns:p14="http://schemas.microsoft.com/office/powerpoint/2010/main" xmlns="" val="221739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14902" cy="1143000"/>
          </a:xfrm>
        </p:spPr>
        <p:txBody>
          <a:bodyPr>
            <a:normAutofit/>
          </a:bodyPr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Kampanie informacyjne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700808"/>
            <a:ext cx="7200800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000" dirty="0" smtClean="0"/>
              <a:t>Naszymi kampaniami informacyjnymi włączymy się </a:t>
            </a:r>
            <a:r>
              <a:rPr lang="pl-PL" sz="3000" dirty="0" smtClean="0"/>
              <a:t>w światowe </a:t>
            </a:r>
            <a:r>
              <a:rPr lang="pl-PL" sz="3000" dirty="0" smtClean="0"/>
              <a:t>inicjatywy na rzecz zrównoważonego rozwoju:</a:t>
            </a:r>
          </a:p>
          <a:p>
            <a:pPr marL="0" indent="0">
              <a:buNone/>
            </a:pPr>
            <a:endParaRPr lang="pl-PL" sz="1200" dirty="0" smtClean="0"/>
          </a:p>
          <a:p>
            <a:pPr marL="514350" indent="-514350">
              <a:buAutoNum type="arabicPeriod"/>
            </a:pPr>
            <a:r>
              <a:rPr lang="pl-PL" sz="2800" dirty="0" smtClean="0"/>
              <a:t>Tydzień Edukacji Globalnej                                                   </a:t>
            </a:r>
            <a:r>
              <a:rPr lang="pl-PL" sz="2200" dirty="0" smtClean="0"/>
              <a:t>(12-18 listopada 2016)</a:t>
            </a:r>
          </a:p>
          <a:p>
            <a:pPr marL="514350" indent="-514350">
              <a:buAutoNum type="arabicPeriod"/>
            </a:pPr>
            <a:r>
              <a:rPr lang="pl-PL" sz="2800" dirty="0" smtClean="0"/>
              <a:t>Światowy Dzień </a:t>
            </a:r>
            <a:r>
              <a:rPr lang="pl-PL" sz="2800" dirty="0"/>
              <a:t>Sprawiedliwości </a:t>
            </a:r>
            <a:r>
              <a:rPr lang="pl-PL" sz="2800" dirty="0" smtClean="0"/>
              <a:t>społecznej                             </a:t>
            </a:r>
            <a:r>
              <a:rPr lang="pl-PL" sz="2400" dirty="0" smtClean="0"/>
              <a:t>(</a:t>
            </a:r>
            <a:r>
              <a:rPr lang="pl-PL" sz="2400" dirty="0"/>
              <a:t>20 lutego 2017</a:t>
            </a:r>
            <a:r>
              <a:rPr lang="pl-PL" sz="2400" dirty="0" smtClean="0"/>
              <a:t>)</a:t>
            </a:r>
          </a:p>
          <a:p>
            <a:pPr marL="514350" indent="-514350">
              <a:buAutoNum type="arabicPeriod"/>
            </a:pPr>
            <a:r>
              <a:rPr lang="pl-PL" sz="2800" dirty="0" smtClean="0"/>
              <a:t>Międzynarodowy Dzień </a:t>
            </a:r>
            <a:r>
              <a:rPr lang="pl-PL" sz="2800" dirty="0"/>
              <a:t>Matki Ziemi </a:t>
            </a:r>
            <a:r>
              <a:rPr lang="pl-PL" sz="2800" dirty="0" smtClean="0"/>
              <a:t>                                         </a:t>
            </a:r>
            <a:r>
              <a:rPr lang="pl-PL" sz="2400" dirty="0" smtClean="0"/>
              <a:t>(</a:t>
            </a:r>
            <a:r>
              <a:rPr lang="pl-PL" sz="2400" dirty="0"/>
              <a:t>21 kwietnia 2017</a:t>
            </a:r>
            <a:r>
              <a:rPr lang="pl-PL" sz="2400" dirty="0" smtClean="0"/>
              <a:t>)</a:t>
            </a:r>
          </a:p>
          <a:p>
            <a:pPr marL="514350" indent="-514350">
              <a:buAutoNum type="arabicPeriod"/>
            </a:pPr>
            <a:r>
              <a:rPr lang="pl-PL" sz="2800" dirty="0" smtClean="0"/>
              <a:t>Międzynarodowy dzień </a:t>
            </a:r>
            <a:r>
              <a:rPr lang="pl-PL" sz="2800" dirty="0"/>
              <a:t>Migrantów </a:t>
            </a:r>
            <a:r>
              <a:rPr lang="pl-PL" sz="2800" dirty="0" smtClean="0"/>
              <a:t>                                             </a:t>
            </a:r>
            <a:r>
              <a:rPr lang="pl-PL" sz="2400" dirty="0" smtClean="0"/>
              <a:t>(</a:t>
            </a:r>
            <a:r>
              <a:rPr lang="pl-PL" sz="2400" dirty="0"/>
              <a:t>18 grudnia 2017) </a:t>
            </a:r>
            <a:endParaRPr lang="pl-PL" sz="2400" dirty="0" smtClean="0"/>
          </a:p>
          <a:p>
            <a:pPr marL="514350" indent="-514350">
              <a:buAutoNum type="arabicPeriod"/>
            </a:pPr>
            <a:r>
              <a:rPr lang="pl-PL" sz="2800" dirty="0" smtClean="0"/>
              <a:t>Światowy Dzień Różnorodności                                                 </a:t>
            </a:r>
            <a:r>
              <a:rPr lang="pl-PL" sz="2200" dirty="0"/>
              <a:t>(21 marca 2018</a:t>
            </a:r>
            <a:r>
              <a:rPr lang="pl-PL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80277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1406"/>
            <a:ext cx="8229600" cy="1143000"/>
          </a:xfrm>
        </p:spPr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6. Aktywny obywatel świata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Projekt ten będzie stanowił podsumowanie dwuletniej pracy. </a:t>
            </a:r>
            <a:r>
              <a:rPr lang="pl-PL" sz="2000" dirty="0" smtClean="0"/>
              <a:t>(październik </a:t>
            </a:r>
            <a:r>
              <a:rPr lang="pl-PL" sz="2000" dirty="0" smtClean="0"/>
              <a:t>2017 - czerwiec </a:t>
            </a:r>
            <a:r>
              <a:rPr lang="pl-PL" sz="2000" dirty="0" smtClean="0"/>
              <a:t>2018)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2800" dirty="0" smtClean="0"/>
              <a:t>Tematy na </a:t>
            </a:r>
            <a:r>
              <a:rPr lang="pl-PL" sz="2800" dirty="0" err="1" smtClean="0"/>
              <a:t>eTwinning</a:t>
            </a:r>
            <a:endParaRPr lang="pl-PL" sz="2800" dirty="0" smtClean="0"/>
          </a:p>
          <a:p>
            <a:r>
              <a:rPr lang="pl-PL" sz="2400" dirty="0"/>
              <a:t>K</a:t>
            </a:r>
            <a:r>
              <a:rPr lang="pl-PL" sz="2400" dirty="0" smtClean="0"/>
              <a:t>ompetencje międzykulturowe w zglobalizowanym świecie</a:t>
            </a:r>
          </a:p>
          <a:p>
            <a:r>
              <a:rPr lang="pl-PL" sz="2400" dirty="0" smtClean="0"/>
              <a:t>Aktywność w społeczności lokalnej i na arenie międzynarodowej</a:t>
            </a:r>
          </a:p>
          <a:p>
            <a:r>
              <a:rPr lang="pl-PL" sz="2400" dirty="0" smtClean="0"/>
              <a:t>Pomoc humanitarna</a:t>
            </a:r>
          </a:p>
          <a:p>
            <a:pPr marL="0" indent="0">
              <a:buNone/>
            </a:pPr>
            <a:r>
              <a:rPr lang="pl-PL" sz="2400" dirty="0" smtClean="0"/>
              <a:t>…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800" dirty="0" smtClean="0"/>
              <a:t>*Projekt zakończy Telekonferencja – czerwiec 2018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44174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4209" y="404664"/>
            <a:ext cx="8229600" cy="1143000"/>
          </a:xfrm>
        </p:spPr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  <a:latin typeface="Tekton Pro Ext" pitchFamily="34" charset="0"/>
              </a:rPr>
              <a:t>Wyniki konkursu 2016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5802" y="2132856"/>
            <a:ext cx="7931224" cy="4525963"/>
          </a:xfrm>
        </p:spPr>
        <p:txBody>
          <a:bodyPr/>
          <a:lstStyle/>
          <a:p>
            <a:pPr marL="0" indent="0">
              <a:buNone/>
              <a:tabLst>
                <a:tab pos="271463" algn="l"/>
              </a:tabLst>
            </a:pPr>
            <a:r>
              <a:rPr lang="pl-PL" dirty="0" smtClean="0"/>
              <a:t>-	w </a:t>
            </a:r>
            <a:r>
              <a:rPr lang="pl-PL" dirty="0" smtClean="0"/>
              <a:t>ramach akcji partnerstwa strategiczne          </a:t>
            </a:r>
            <a:r>
              <a:rPr lang="pl-PL" dirty="0" smtClean="0"/>
              <a:t>	w </a:t>
            </a:r>
            <a:r>
              <a:rPr lang="pl-PL" dirty="0"/>
              <a:t>konkursie wzięło </a:t>
            </a:r>
            <a:r>
              <a:rPr lang="pl-PL" dirty="0" smtClean="0"/>
              <a:t>udział 351 projektów, </a:t>
            </a:r>
          </a:p>
          <a:p>
            <a:pPr marL="0" indent="0">
              <a:buNone/>
              <a:tabLst>
                <a:tab pos="271463" algn="l"/>
              </a:tabLst>
            </a:pPr>
            <a:r>
              <a:rPr lang="pl-PL" dirty="0" smtClean="0"/>
              <a:t>- </a:t>
            </a:r>
            <a:r>
              <a:rPr lang="pl-PL" dirty="0" smtClean="0"/>
              <a:t>	do </a:t>
            </a:r>
            <a:r>
              <a:rPr lang="pl-PL" dirty="0" smtClean="0"/>
              <a:t>realizacji zatwierdzono 77</a:t>
            </a:r>
          </a:p>
          <a:p>
            <a:pPr marL="0" indent="0">
              <a:buNone/>
              <a:tabLst>
                <a:tab pos="271463" algn="l"/>
              </a:tabLst>
            </a:pPr>
            <a:endParaRPr lang="pl-PL" sz="1200" dirty="0"/>
          </a:p>
          <a:p>
            <a:pPr marL="0" indent="0">
              <a:buNone/>
              <a:tabLst>
                <a:tab pos="271463" algn="l"/>
              </a:tabLst>
            </a:pPr>
            <a:r>
              <a:rPr lang="pl-PL" dirty="0" smtClean="0"/>
              <a:t>- </a:t>
            </a:r>
            <a:r>
              <a:rPr lang="pl-PL" dirty="0" smtClean="0"/>
              <a:t>	nasz </a:t>
            </a:r>
            <a:r>
              <a:rPr lang="pl-PL" dirty="0" smtClean="0"/>
              <a:t>projekt uzyskał 91 na 100 punktów</a:t>
            </a:r>
          </a:p>
          <a:p>
            <a:pPr marL="0" indent="0">
              <a:buNone/>
              <a:tabLst>
                <a:tab pos="271463" algn="l"/>
              </a:tabLst>
            </a:pPr>
            <a:r>
              <a:rPr lang="pl-PL" dirty="0" smtClean="0"/>
              <a:t>- </a:t>
            </a:r>
            <a:r>
              <a:rPr lang="pl-PL" dirty="0" smtClean="0"/>
              <a:t>	na </a:t>
            </a:r>
            <a:r>
              <a:rPr lang="pl-PL" dirty="0" smtClean="0"/>
              <a:t>projekt przyznano </a:t>
            </a:r>
            <a:r>
              <a:rPr lang="pl-PL" dirty="0"/>
              <a:t> 123 </a:t>
            </a:r>
            <a:r>
              <a:rPr lang="pl-PL" dirty="0" smtClean="0"/>
              <a:t>225 euro </a:t>
            </a:r>
          </a:p>
          <a:p>
            <a:pPr marL="0" indent="0">
              <a:buNone/>
              <a:tabLst>
                <a:tab pos="271463" algn="l"/>
              </a:tabLst>
            </a:pPr>
            <a:r>
              <a:rPr lang="pl-PL" dirty="0"/>
              <a:t> </a:t>
            </a:r>
            <a:r>
              <a:rPr lang="pl-PL" dirty="0" smtClean="0"/>
              <a:t>	(</a:t>
            </a:r>
            <a:r>
              <a:rPr lang="pl-PL" dirty="0" smtClean="0"/>
              <a:t>dla VIII LO – 29 445 euro)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9188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Sekcje projektowe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9624" y="1772816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Dodatkowo uczniowie uczestniczący w spotkaniach międzynarodowych będą pracować w następujących sekcjach: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sz="2800" dirty="0" smtClean="0"/>
              <a:t>monitorowania </a:t>
            </a:r>
            <a:r>
              <a:rPr lang="pl-PL" dirty="0" smtClean="0"/>
              <a:t>– </a:t>
            </a:r>
            <a:r>
              <a:rPr lang="pl-PL" sz="2000" dirty="0" smtClean="0"/>
              <a:t>np.: </a:t>
            </a:r>
            <a:r>
              <a:rPr lang="pl-PL" sz="2000" dirty="0" err="1" smtClean="0"/>
              <a:t>eTwinning</a:t>
            </a:r>
            <a:r>
              <a:rPr lang="pl-PL" sz="2000" dirty="0" smtClean="0"/>
              <a:t>, prezentacje </a:t>
            </a:r>
            <a:r>
              <a:rPr lang="pl-PL" sz="2000" dirty="0" smtClean="0"/>
              <a:t>podsumowujące</a:t>
            </a:r>
            <a:endParaRPr lang="pl-PL" sz="2000" dirty="0" smtClean="0"/>
          </a:p>
          <a:p>
            <a:pPr marL="514350" indent="-514350">
              <a:buAutoNum type="arabicPeriod"/>
            </a:pPr>
            <a:r>
              <a:rPr lang="pl-PL" sz="2800" dirty="0" smtClean="0"/>
              <a:t>redakcyjna – </a:t>
            </a:r>
            <a:r>
              <a:rPr lang="pl-PL" sz="2000" dirty="0" smtClean="0"/>
              <a:t>np.: redakcja </a:t>
            </a:r>
            <a:r>
              <a:rPr lang="pl-PL" sz="2000" dirty="0" smtClean="0"/>
              <a:t>czasopisma</a:t>
            </a:r>
            <a:endParaRPr lang="pl-PL" sz="2000" dirty="0" smtClean="0"/>
          </a:p>
          <a:p>
            <a:pPr marL="514350" indent="-514350">
              <a:buAutoNum type="arabicPeriod"/>
            </a:pPr>
            <a:r>
              <a:rPr lang="pl-PL" sz="2800" dirty="0"/>
              <a:t>i</a:t>
            </a:r>
            <a:r>
              <a:rPr lang="pl-PL" sz="2800" dirty="0" smtClean="0"/>
              <a:t>nformacyjna – </a:t>
            </a:r>
            <a:r>
              <a:rPr lang="pl-PL" sz="2000" dirty="0" smtClean="0"/>
              <a:t>np.: kampanie </a:t>
            </a:r>
            <a:r>
              <a:rPr lang="pl-PL" sz="2000" dirty="0" smtClean="0"/>
              <a:t>informacyjne</a:t>
            </a:r>
            <a:endParaRPr lang="pl-PL" sz="2000" dirty="0" smtClean="0"/>
          </a:p>
          <a:p>
            <a:pPr marL="514350" indent="-514350">
              <a:buAutoNum type="arabicPeriod"/>
            </a:pPr>
            <a:r>
              <a:rPr lang="pl-PL" sz="2800" dirty="0"/>
              <a:t>e</a:t>
            </a:r>
            <a:r>
              <a:rPr lang="pl-PL" sz="2800" dirty="0" smtClean="0"/>
              <a:t>waluacyjna – </a:t>
            </a:r>
            <a:r>
              <a:rPr lang="pl-PL" sz="2000" dirty="0" smtClean="0"/>
              <a:t>np.: </a:t>
            </a:r>
            <a:r>
              <a:rPr lang="pl-PL" sz="2000" dirty="0" smtClean="0"/>
              <a:t>ankiety</a:t>
            </a:r>
            <a:endParaRPr lang="pl-PL" sz="2000" dirty="0" smtClean="0"/>
          </a:p>
          <a:p>
            <a:pPr marL="514350" indent="-514350">
              <a:buAutoNum type="arabicPeriod"/>
            </a:pPr>
            <a:r>
              <a:rPr lang="pl-PL" sz="2800" dirty="0"/>
              <a:t>p</a:t>
            </a:r>
            <a:r>
              <a:rPr lang="pl-PL" sz="2800" dirty="0" smtClean="0"/>
              <a:t>romocji – </a:t>
            </a:r>
            <a:r>
              <a:rPr lang="pl-PL" sz="2000" dirty="0" smtClean="0"/>
              <a:t>np</a:t>
            </a:r>
            <a:r>
              <a:rPr lang="pl-PL" sz="2000" dirty="0" smtClean="0"/>
              <a:t>.: </a:t>
            </a:r>
            <a:r>
              <a:rPr lang="pl-PL" sz="2000" dirty="0" smtClean="0"/>
              <a:t>publikacje, materiały </a:t>
            </a:r>
            <a:r>
              <a:rPr lang="pl-PL" sz="2000" dirty="0" smtClean="0"/>
              <a:t>promocyjne</a:t>
            </a:r>
            <a:endParaRPr lang="pl-PL" sz="2000" dirty="0" smtClean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97488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14902" cy="1143000"/>
          </a:xfrm>
        </p:spPr>
        <p:txBody>
          <a:bodyPr>
            <a:normAutofit fontScale="90000"/>
          </a:bodyPr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Praktyczna edukacja międzykulturowa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132856"/>
            <a:ext cx="7704856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 smtClean="0"/>
              <a:t>Działania w ramach wdrażania praktycznej edukacji międzykulturowej w programy szkolne: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3000" dirty="0"/>
              <a:t>w</a:t>
            </a:r>
            <a:r>
              <a:rPr lang="pl-PL" sz="3000" dirty="0" smtClean="0"/>
              <a:t>ypracowanie metod rozwijania kompetencji międzykulturowych w szkole</a:t>
            </a:r>
          </a:p>
          <a:p>
            <a:pPr marL="457200" indent="-457200">
              <a:buAutoNum type="arabicParenR"/>
            </a:pPr>
            <a:r>
              <a:rPr lang="pl-PL" sz="3000" dirty="0"/>
              <a:t>o</a:t>
            </a:r>
            <a:r>
              <a:rPr lang="pl-PL" sz="3000" dirty="0" smtClean="0"/>
              <a:t>pracowanie Curriculum kompetencji międzykulturowych</a:t>
            </a:r>
          </a:p>
          <a:p>
            <a:pPr marL="457200" indent="-457200">
              <a:buAutoNum type="arabicParenR"/>
            </a:pPr>
            <a:r>
              <a:rPr lang="pl-PL" sz="3000" dirty="0"/>
              <a:t>p</a:t>
            </a:r>
            <a:r>
              <a:rPr lang="pl-PL" sz="3000" dirty="0" smtClean="0"/>
              <a:t>rzygotowanie przewodnika „Edukacja </a:t>
            </a:r>
            <a:r>
              <a:rPr lang="pl-PL" sz="3000" dirty="0"/>
              <a:t>G</a:t>
            </a:r>
            <a:r>
              <a:rPr lang="pl-PL" sz="3000" dirty="0" smtClean="0"/>
              <a:t>lobalna – jak uczyć?”</a:t>
            </a:r>
          </a:p>
          <a:p>
            <a:pPr marL="0" indent="0">
              <a:buNone/>
            </a:pPr>
            <a:endParaRPr lang="pl-PL" sz="3000" dirty="0" smtClean="0"/>
          </a:p>
          <a:p>
            <a:pPr marL="0" indent="0">
              <a:buNone/>
            </a:pPr>
            <a:endParaRPr lang="pl-PL" sz="30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pl-PL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263266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14902" cy="1143000"/>
          </a:xfrm>
        </p:spPr>
        <p:txBody>
          <a:bodyPr>
            <a:normAutofit/>
          </a:bodyPr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Oczekiwane rezultaty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44824"/>
            <a:ext cx="8136904" cy="43924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pl-PL" sz="3000" dirty="0"/>
              <a:t>d</a:t>
            </a:r>
            <a:r>
              <a:rPr lang="pl-PL" sz="3000" dirty="0" smtClean="0"/>
              <a:t>ialog międzykulturowy na </a:t>
            </a:r>
            <a:r>
              <a:rPr lang="pl-PL" sz="3000" dirty="0" err="1" smtClean="0"/>
              <a:t>eTwinning</a:t>
            </a:r>
            <a:r>
              <a:rPr lang="pl-PL" sz="3000" dirty="0" smtClean="0"/>
              <a:t>, opublikowane</a:t>
            </a:r>
            <a:r>
              <a:rPr lang="de-DE" sz="3000" dirty="0" err="1" smtClean="0"/>
              <a:t>TwinSpace</a:t>
            </a:r>
            <a:endParaRPr lang="de-DE" sz="3000" dirty="0"/>
          </a:p>
          <a:p>
            <a:pPr marL="514350" indent="-514350">
              <a:buAutoNum type="arabicParenR"/>
            </a:pPr>
            <a:r>
              <a:rPr lang="pl-PL" sz="3000" dirty="0"/>
              <a:t>d</a:t>
            </a:r>
            <a:r>
              <a:rPr lang="pl-PL" sz="3000" dirty="0" smtClean="0"/>
              <a:t>wa kolejne wydania międzynarodowego czasopisma szkolnego </a:t>
            </a:r>
            <a:r>
              <a:rPr lang="de-DE" sz="3000" dirty="0" smtClean="0"/>
              <a:t>„Miteinander“</a:t>
            </a:r>
            <a:endParaRPr lang="pl-PL" sz="3000" dirty="0" smtClean="0"/>
          </a:p>
          <a:p>
            <a:pPr marL="514350" indent="-514350">
              <a:buAutoNum type="arabicParenR"/>
            </a:pPr>
            <a:r>
              <a:rPr lang="pl-PL" sz="3000" dirty="0" smtClean="0"/>
              <a:t>przeprowadzone kampanie informacyjne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pl-PL" sz="3000" dirty="0" smtClean="0"/>
              <a:t>Curriculum kompetencji międzykulturowych</a:t>
            </a:r>
          </a:p>
          <a:p>
            <a:pPr marL="514350" indent="-514350">
              <a:buAutoNum type="arabicParenR" startAt="4"/>
            </a:pPr>
            <a:r>
              <a:rPr lang="pl-PL" sz="3000" dirty="0"/>
              <a:t>p</a:t>
            </a:r>
            <a:r>
              <a:rPr lang="pl-PL" sz="3000" dirty="0" smtClean="0"/>
              <a:t>rzewodnik „Edukacja Globalna – jak uczyć?”</a:t>
            </a:r>
          </a:p>
          <a:p>
            <a:pPr marL="514350" indent="-514350">
              <a:buAutoNum type="arabicParenR" startAt="4"/>
            </a:pPr>
            <a:r>
              <a:rPr lang="pl-PL" sz="3000" dirty="0"/>
              <a:t>k</a:t>
            </a:r>
            <a:r>
              <a:rPr lang="pl-PL" sz="3000" dirty="0" smtClean="0"/>
              <a:t>ompetencje międzykulturowe nabyte przez uczniów</a:t>
            </a:r>
          </a:p>
          <a:p>
            <a:pPr marL="514350" indent="-514350">
              <a:buAutoNum type="arabicParenR" startAt="4"/>
            </a:pPr>
            <a:r>
              <a:rPr lang="pl-PL" sz="3000" dirty="0"/>
              <a:t>n</a:t>
            </a:r>
            <a:r>
              <a:rPr lang="pl-PL" sz="3000" dirty="0" smtClean="0"/>
              <a:t>owe doświadczenia w nauczaniu kompetencji międzykulturowych</a:t>
            </a:r>
          </a:p>
          <a:p>
            <a:pPr marL="514350" indent="-514350">
              <a:buAutoNum type="arabicParenR" startAt="4"/>
            </a:pP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xmlns="" val="105892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14902" cy="1143000"/>
          </a:xfrm>
        </p:spPr>
        <p:txBody>
          <a:bodyPr>
            <a:normAutofit/>
          </a:bodyPr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Możliwości włączenia się w projekt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0055" y="2060848"/>
            <a:ext cx="7821847" cy="4392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pl-PL" sz="3000" dirty="0"/>
              <a:t>w</a:t>
            </a:r>
            <a:r>
              <a:rPr lang="pl-PL" sz="3000" dirty="0" smtClean="0"/>
              <a:t>e wszystkie projekty cząstkowe</a:t>
            </a:r>
          </a:p>
          <a:p>
            <a:pPr marL="514350" indent="-514350">
              <a:buAutoNum type="arabicParenR"/>
            </a:pPr>
            <a:r>
              <a:rPr lang="pl-PL" sz="3000" dirty="0"/>
              <a:t>w</a:t>
            </a:r>
            <a:r>
              <a:rPr lang="pl-PL" sz="3000" dirty="0" smtClean="0"/>
              <a:t> jeden projekt cząstkowy</a:t>
            </a:r>
          </a:p>
          <a:p>
            <a:pPr marL="514350" indent="-514350">
              <a:buAutoNum type="arabicParenR"/>
            </a:pPr>
            <a:r>
              <a:rPr lang="pl-PL" sz="3000" dirty="0"/>
              <a:t>w</a:t>
            </a:r>
            <a:r>
              <a:rPr lang="pl-PL" sz="3000" dirty="0" smtClean="0"/>
              <a:t> wybraną formę pracy projektowej</a:t>
            </a:r>
          </a:p>
          <a:p>
            <a:pPr marL="0" indent="0">
              <a:buNone/>
            </a:pPr>
            <a:endParaRPr lang="pl-PL" sz="3000" dirty="0" smtClean="0"/>
          </a:p>
          <a:p>
            <a:pPr marL="0" indent="0">
              <a:buNone/>
            </a:pPr>
            <a:r>
              <a:rPr lang="pl-PL" sz="3000" dirty="0" smtClean="0"/>
              <a:t>Projekt </a:t>
            </a:r>
            <a:r>
              <a:rPr lang="pl-PL" sz="3000" dirty="0" smtClean="0"/>
              <a:t>„Myśl globalnie” to dodatkowa praca, </a:t>
            </a:r>
            <a:r>
              <a:rPr lang="pl-PL" sz="3000" dirty="0" smtClean="0"/>
              <a:t>    ale </a:t>
            </a:r>
            <a:r>
              <a:rPr lang="pl-PL" sz="3000" dirty="0" smtClean="0"/>
              <a:t>także</a:t>
            </a:r>
          </a:p>
          <a:p>
            <a:pPr marL="0" indent="0">
              <a:buNone/>
            </a:pPr>
            <a:r>
              <a:rPr lang="pl-PL" sz="3000" dirty="0" smtClean="0"/>
              <a:t>- nowe doświadczenie</a:t>
            </a:r>
          </a:p>
          <a:p>
            <a:pPr marL="0" indent="0">
              <a:buNone/>
            </a:pPr>
            <a:r>
              <a:rPr lang="pl-PL" sz="3000" dirty="0" smtClean="0"/>
              <a:t>- i niesamowita przygoda</a:t>
            </a:r>
          </a:p>
          <a:p>
            <a:pPr marL="514350" indent="-514350">
              <a:buAutoNum type="arabicPeriod"/>
            </a:pP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xmlns="" val="376084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14902" cy="1143000"/>
          </a:xfrm>
        </p:spPr>
        <p:txBody>
          <a:bodyPr>
            <a:normAutofit/>
          </a:bodyPr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Nauczyciele zaangażowani w projekt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0055" y="1916832"/>
            <a:ext cx="8078409" cy="439248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sz="2400" dirty="0" smtClean="0"/>
              <a:t>Bożena </a:t>
            </a:r>
            <a:r>
              <a:rPr lang="pl-PL" sz="2400" dirty="0" smtClean="0"/>
              <a:t>Cudak (j. niemiecki)</a:t>
            </a:r>
            <a:endParaRPr lang="pl-PL" sz="2400" dirty="0" smtClean="0"/>
          </a:p>
          <a:p>
            <a:pPr marL="514350" indent="-514350">
              <a:buAutoNum type="arabicPeriod"/>
            </a:pPr>
            <a:r>
              <a:rPr lang="pl-PL" sz="2400" dirty="0" smtClean="0"/>
              <a:t>Dorota </a:t>
            </a:r>
            <a:r>
              <a:rPr lang="pl-PL" sz="2400" dirty="0" smtClean="0"/>
              <a:t>Szafraniec (biblioteka)</a:t>
            </a:r>
            <a:endParaRPr lang="pl-PL" sz="2400" dirty="0" smtClean="0"/>
          </a:p>
          <a:p>
            <a:pPr marL="514350" indent="-514350">
              <a:buAutoNum type="arabicPeriod"/>
            </a:pPr>
            <a:r>
              <a:rPr lang="pl-PL" sz="2400" dirty="0" smtClean="0"/>
              <a:t>Agnieszka </a:t>
            </a:r>
            <a:r>
              <a:rPr lang="pl-PL" sz="2400" dirty="0" smtClean="0"/>
              <a:t>Grochowska (j. angielski)</a:t>
            </a:r>
            <a:endParaRPr lang="pl-PL" sz="2400" dirty="0" smtClean="0"/>
          </a:p>
          <a:p>
            <a:pPr marL="514350" indent="-514350">
              <a:buAutoNum type="arabicPeriod"/>
            </a:pPr>
            <a:r>
              <a:rPr lang="pl-PL" sz="2400" dirty="0" smtClean="0"/>
              <a:t>...</a:t>
            </a:r>
          </a:p>
          <a:p>
            <a:pPr marL="514350" indent="-514350">
              <a:buAutoNum type="arabicPeriod"/>
            </a:pPr>
            <a:r>
              <a:rPr lang="pl-PL" sz="2400" dirty="0" smtClean="0"/>
              <a:t>…</a:t>
            </a:r>
          </a:p>
          <a:p>
            <a:pPr marL="514350" indent="-514350">
              <a:buAutoNum type="arabicPeriod"/>
            </a:pPr>
            <a:r>
              <a:rPr lang="pl-PL" sz="2400" dirty="0" smtClean="0"/>
              <a:t>…</a:t>
            </a:r>
          </a:p>
          <a:p>
            <a:pPr marL="514350" indent="-514350">
              <a:buAutoNum type="arabicPeriod"/>
            </a:pPr>
            <a:r>
              <a:rPr lang="pl-PL" sz="2400" dirty="0" smtClean="0"/>
              <a:t>…</a:t>
            </a:r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Zapraszamy!</a:t>
            </a:r>
            <a:endParaRPr lang="pl-PL" sz="3000" dirty="0" smtClean="0"/>
          </a:p>
          <a:p>
            <a:pPr marL="514350" indent="-514350">
              <a:buAutoNum type="arabicPeriod"/>
            </a:pP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xmlns="" val="425517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  <a:latin typeface="Tekton Pro Ext" pitchFamily="34" charset="0"/>
              </a:rPr>
              <a:t>Szkoły uczestniczące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szkoła koordynująca – VIII LO Kraków</a:t>
            </a:r>
          </a:p>
          <a:p>
            <a:pPr marL="0" indent="0">
              <a:buNone/>
            </a:pPr>
            <a:endParaRPr lang="pl-PL" sz="1100" dirty="0" smtClean="0"/>
          </a:p>
          <a:p>
            <a:pPr marL="0" indent="0">
              <a:buNone/>
            </a:pPr>
            <a:r>
              <a:rPr lang="pl-PL" dirty="0"/>
              <a:t>s</a:t>
            </a:r>
            <a:r>
              <a:rPr lang="pl-PL" dirty="0" smtClean="0"/>
              <a:t>zkoły partnerskie:</a:t>
            </a:r>
          </a:p>
          <a:p>
            <a:pPr>
              <a:buFontTx/>
              <a:buChar char="-"/>
            </a:pPr>
            <a:r>
              <a:rPr lang="pl-PL" dirty="0" err="1" smtClean="0"/>
              <a:t>Halepaghen</a:t>
            </a:r>
            <a:r>
              <a:rPr lang="pl-PL" dirty="0" err="1"/>
              <a:t>-</a:t>
            </a:r>
            <a:r>
              <a:rPr lang="pl-PL" dirty="0" err="1" smtClean="0"/>
              <a:t>Schule</a:t>
            </a:r>
            <a:r>
              <a:rPr lang="pl-PL" dirty="0" smtClean="0"/>
              <a:t> Buxtehude (Niemcy)</a:t>
            </a:r>
          </a:p>
          <a:p>
            <a:pPr>
              <a:buFontTx/>
              <a:buChar char="-"/>
            </a:pPr>
            <a:r>
              <a:rPr lang="pl-PL" dirty="0" err="1" smtClean="0"/>
              <a:t>Liceo</a:t>
            </a:r>
            <a:r>
              <a:rPr lang="pl-PL" dirty="0" smtClean="0"/>
              <a:t> </a:t>
            </a:r>
            <a:r>
              <a:rPr lang="pl-PL" dirty="0" err="1" smtClean="0"/>
              <a:t>Sesto</a:t>
            </a:r>
            <a:r>
              <a:rPr lang="pl-PL" dirty="0" smtClean="0"/>
              <a:t> </a:t>
            </a:r>
            <a:r>
              <a:rPr lang="pl-PL" dirty="0" err="1" smtClean="0"/>
              <a:t>Properzio</a:t>
            </a:r>
            <a:r>
              <a:rPr lang="pl-PL" dirty="0" smtClean="0"/>
              <a:t> Asyż (Włochy)</a:t>
            </a:r>
          </a:p>
          <a:p>
            <a:pPr>
              <a:buFontTx/>
              <a:buChar char="-"/>
            </a:pPr>
            <a:r>
              <a:rPr lang="pl-PL" dirty="0" err="1" smtClean="0"/>
              <a:t>Katedralskolan</a:t>
            </a:r>
            <a:r>
              <a:rPr lang="pl-PL" dirty="0" smtClean="0"/>
              <a:t>  </a:t>
            </a:r>
            <a:r>
              <a:rPr lang="pl-PL" dirty="0" err="1" smtClean="0"/>
              <a:t>Växjö</a:t>
            </a:r>
            <a:r>
              <a:rPr lang="pl-PL" dirty="0" smtClean="0"/>
              <a:t> (Szwecja)</a:t>
            </a:r>
          </a:p>
          <a:p>
            <a:pPr>
              <a:buFontTx/>
              <a:buChar char="-"/>
            </a:pPr>
            <a:r>
              <a:rPr lang="pl-PL" dirty="0" err="1" smtClean="0"/>
              <a:t>Nemet</a:t>
            </a:r>
            <a:r>
              <a:rPr lang="pl-PL" dirty="0" smtClean="0"/>
              <a:t> </a:t>
            </a:r>
            <a:r>
              <a:rPr lang="pl-PL" dirty="0" err="1" smtClean="0"/>
              <a:t>Nemzetisegi</a:t>
            </a:r>
            <a:r>
              <a:rPr lang="pl-PL" dirty="0" smtClean="0"/>
              <a:t> </a:t>
            </a:r>
            <a:r>
              <a:rPr lang="pl-PL" dirty="0" err="1" smtClean="0"/>
              <a:t>Gimnazium</a:t>
            </a:r>
            <a:r>
              <a:rPr lang="pl-PL" dirty="0" smtClean="0"/>
              <a:t> es </a:t>
            </a:r>
            <a:r>
              <a:rPr lang="pl-PL" dirty="0" err="1" smtClean="0"/>
              <a:t>Kollegium</a:t>
            </a:r>
            <a:r>
              <a:rPr lang="pl-PL" dirty="0" smtClean="0"/>
              <a:t>                             Budapeszt (Węgry)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9454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512" y="548680"/>
            <a:ext cx="8229600" cy="1143000"/>
          </a:xfrm>
        </p:spPr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Informacje podstawowe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512" y="2132856"/>
            <a:ext cx="8154936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</a:t>
            </a:r>
            <a:r>
              <a:rPr lang="pl-PL" dirty="0" smtClean="0"/>
              <a:t>zas realizacji – rok szk. 2016/2017 i 2017/2018</a:t>
            </a:r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dirty="0"/>
              <a:t>j</a:t>
            </a:r>
            <a:r>
              <a:rPr lang="pl-PL" dirty="0" smtClean="0"/>
              <a:t>ęzyk pracy – j. niemiecki i j. angielski</a:t>
            </a:r>
          </a:p>
          <a:p>
            <a:pPr marL="0" indent="0">
              <a:buNone/>
            </a:pPr>
            <a:r>
              <a:rPr lang="pl-PL" sz="2400" dirty="0" smtClean="0"/>
              <a:t>                                i ewentualnie j. włoski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dirty="0" smtClean="0"/>
              <a:t>Cel nadrzędny: </a:t>
            </a:r>
          </a:p>
          <a:p>
            <a:pPr marL="0" indent="0">
              <a:buNone/>
            </a:pPr>
            <a:r>
              <a:rPr lang="pl-PL" sz="2800" dirty="0" smtClean="0"/>
              <a:t>rozwinięcie u uczniów kompetencji międzykulturowych – standardów pracy i komunikacji w zespole międzynarodowym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81730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988" y="620688"/>
            <a:ext cx="8229600" cy="1143000"/>
          </a:xfrm>
        </p:spPr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Działania projektowe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586" y="2492896"/>
            <a:ext cx="8229600" cy="4137323"/>
          </a:xfrm>
        </p:spPr>
        <p:txBody>
          <a:bodyPr/>
          <a:lstStyle/>
          <a:p>
            <a:pPr marL="0" indent="0">
              <a:buNone/>
              <a:tabLst>
                <a:tab pos="1617663" algn="l"/>
                <a:tab pos="1973263" algn="l"/>
              </a:tabLst>
            </a:pPr>
            <a:r>
              <a:rPr lang="pl-PL" dirty="0" smtClean="0"/>
              <a:t>Poziom 1 </a:t>
            </a:r>
            <a:r>
              <a:rPr lang="pl-PL" dirty="0" smtClean="0"/>
              <a:t>	– 	projekty </a:t>
            </a:r>
            <a:r>
              <a:rPr lang="pl-PL" dirty="0" smtClean="0"/>
              <a:t>uczniowskie</a:t>
            </a:r>
          </a:p>
          <a:p>
            <a:pPr marL="0" indent="0">
              <a:buNone/>
              <a:tabLst>
                <a:tab pos="1617663" algn="l"/>
                <a:tab pos="1973263" algn="l"/>
              </a:tabLst>
            </a:pPr>
            <a:endParaRPr lang="pl-PL" sz="2000" dirty="0" smtClean="0"/>
          </a:p>
          <a:p>
            <a:pPr marL="0" indent="0">
              <a:buNone/>
              <a:tabLst>
                <a:tab pos="1617663" algn="l"/>
                <a:tab pos="1973263" algn="l"/>
              </a:tabLst>
            </a:pPr>
            <a:r>
              <a:rPr lang="pl-PL" dirty="0" smtClean="0"/>
              <a:t>Poziom 2 </a:t>
            </a:r>
            <a:r>
              <a:rPr lang="pl-PL" dirty="0" smtClean="0"/>
              <a:t>	– 	wdrażanie </a:t>
            </a:r>
            <a:r>
              <a:rPr lang="pl-PL" dirty="0" smtClean="0"/>
              <a:t>praktycznej edukacji </a:t>
            </a:r>
            <a:r>
              <a:rPr lang="pl-PL" dirty="0" smtClean="0"/>
              <a:t>			międzykulturowej </a:t>
            </a:r>
            <a:r>
              <a:rPr lang="pl-PL" dirty="0" smtClean="0"/>
              <a:t>w programy </a:t>
            </a:r>
            <a:r>
              <a:rPr lang="pl-PL" dirty="0" smtClean="0"/>
              <a:t>			szkolne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7742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586" y="404664"/>
            <a:ext cx="8229600" cy="1143000"/>
          </a:xfrm>
        </p:spPr>
        <p:txBody>
          <a:bodyPr/>
          <a:lstStyle/>
          <a:p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Projekty uczniowskie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586" y="1916832"/>
            <a:ext cx="8229600" cy="449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Projekty </a:t>
            </a:r>
            <a:r>
              <a:rPr lang="pl-PL" dirty="0" smtClean="0"/>
              <a:t>tematyczne będą realizowane </a:t>
            </a:r>
            <a:r>
              <a:rPr lang="pl-PL" dirty="0"/>
              <a:t>po kolei </a:t>
            </a:r>
            <a:r>
              <a:rPr lang="pl-PL" dirty="0" smtClean="0"/>
              <a:t>                      </a:t>
            </a:r>
            <a:r>
              <a:rPr lang="pl-PL" sz="2200" dirty="0" smtClean="0"/>
              <a:t>(</a:t>
            </a:r>
            <a:r>
              <a:rPr lang="pl-PL" sz="2200" dirty="0"/>
              <a:t>każda szkoła koordynuje jeden projekt</a:t>
            </a:r>
            <a:r>
              <a:rPr lang="pl-PL" sz="2200" dirty="0" smtClean="0"/>
              <a:t>):</a:t>
            </a:r>
          </a:p>
          <a:p>
            <a:pPr marL="0" indent="0">
              <a:buNone/>
            </a:pPr>
            <a:r>
              <a:rPr lang="pl-PL" sz="2200" dirty="0"/>
              <a:t/>
            </a:r>
            <a:br>
              <a:rPr lang="pl-PL" sz="2200" dirty="0"/>
            </a:br>
            <a:r>
              <a:rPr lang="pl-PL" sz="3000" dirty="0"/>
              <a:t>1. Edukacja a rynek </a:t>
            </a:r>
            <a:r>
              <a:rPr lang="pl-PL" sz="3000" dirty="0" smtClean="0"/>
              <a:t>pracy                                             </a:t>
            </a:r>
            <a:r>
              <a:rPr lang="pl-PL" sz="2200" dirty="0" smtClean="0"/>
              <a:t>październik </a:t>
            </a:r>
            <a:r>
              <a:rPr lang="pl-PL" sz="2200" dirty="0"/>
              <a:t>2016-styczeń 2017 (VIII LO)</a:t>
            </a:r>
            <a:br>
              <a:rPr lang="pl-PL" sz="2200" dirty="0"/>
            </a:br>
            <a:r>
              <a:rPr lang="pl-PL" sz="3000" dirty="0"/>
              <a:t>2. Globalne nierówności a zrównoważony </a:t>
            </a:r>
            <a:r>
              <a:rPr lang="pl-PL" sz="3000" dirty="0" smtClean="0"/>
              <a:t>rozwój</a:t>
            </a:r>
            <a:r>
              <a:rPr lang="pl-PL" sz="3000" dirty="0"/>
              <a:t> </a:t>
            </a:r>
            <a:r>
              <a:rPr lang="pl-PL" sz="3000" dirty="0" smtClean="0"/>
              <a:t>    </a:t>
            </a:r>
            <a:r>
              <a:rPr lang="pl-PL" sz="2200" dirty="0" smtClean="0"/>
              <a:t>styczeń </a:t>
            </a:r>
            <a:r>
              <a:rPr lang="pl-PL" sz="2200" dirty="0"/>
              <a:t>2017-kwiecień 2017 (Buxtehude)</a:t>
            </a:r>
            <a:br>
              <a:rPr lang="pl-PL" sz="2200" dirty="0"/>
            </a:br>
            <a:r>
              <a:rPr lang="pl-PL" sz="3000" dirty="0"/>
              <a:t>3. Zmiany klimatyczne a ochrona </a:t>
            </a:r>
            <a:r>
              <a:rPr lang="pl-PL" sz="3000" dirty="0" smtClean="0"/>
              <a:t>środowiska</a:t>
            </a:r>
            <a:r>
              <a:rPr lang="pl-PL" sz="3000" dirty="0"/>
              <a:t> </a:t>
            </a:r>
            <a:r>
              <a:rPr lang="pl-PL" sz="3000" dirty="0" smtClean="0"/>
              <a:t>           </a:t>
            </a:r>
            <a:r>
              <a:rPr lang="pl-PL" sz="2200" dirty="0" smtClean="0"/>
              <a:t>marzec </a:t>
            </a:r>
            <a:r>
              <a:rPr lang="pl-PL" sz="2200" dirty="0"/>
              <a:t>2017-czerwiec 2017 (</a:t>
            </a:r>
            <a:r>
              <a:rPr lang="pl-PL" sz="2200" dirty="0" err="1"/>
              <a:t>Växjö</a:t>
            </a:r>
            <a:r>
              <a:rPr lang="pl-PL" sz="2200" dirty="0"/>
              <a:t>)</a:t>
            </a:r>
            <a:br>
              <a:rPr lang="pl-PL" sz="2200" dirty="0"/>
            </a:br>
            <a:r>
              <a:rPr lang="pl-PL" sz="3000" dirty="0"/>
              <a:t>4. Kryzys uchodźców w </a:t>
            </a:r>
            <a:r>
              <a:rPr lang="pl-PL" sz="3000" dirty="0" smtClean="0"/>
              <a:t>Europie</a:t>
            </a:r>
            <a:r>
              <a:rPr lang="pl-PL" sz="3000" dirty="0"/>
              <a:t> </a:t>
            </a:r>
            <a:r>
              <a:rPr lang="pl-PL" sz="3000" dirty="0" smtClean="0"/>
              <a:t>                                    </a:t>
            </a:r>
            <a:r>
              <a:rPr lang="pl-PL" sz="2200" dirty="0" smtClean="0"/>
              <a:t>wrzesień </a:t>
            </a:r>
            <a:r>
              <a:rPr lang="pl-PL" sz="2200" dirty="0"/>
              <a:t>2017-styczeń 2018 (Asyż)</a:t>
            </a:r>
            <a:r>
              <a:rPr lang="pl-PL" dirty="0"/>
              <a:t/>
            </a:r>
            <a:br>
              <a:rPr lang="pl-PL" dirty="0"/>
            </a:br>
            <a:r>
              <a:rPr lang="pl-PL" sz="3000" dirty="0"/>
              <a:t>5. Różnorodność </a:t>
            </a:r>
            <a:r>
              <a:rPr lang="pl-PL" sz="3000" dirty="0" smtClean="0"/>
              <a:t>kulturowa                                          </a:t>
            </a:r>
            <a:r>
              <a:rPr lang="pl-PL" sz="2200" dirty="0" smtClean="0"/>
              <a:t>styczeń </a:t>
            </a:r>
            <a:r>
              <a:rPr lang="pl-PL" sz="2200" dirty="0"/>
              <a:t>2018-maj 2018 (Budapeszt)</a:t>
            </a:r>
            <a:endParaRPr lang="pl-PL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350574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pPr algn="l"/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1. Edukacja a rynek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Prawo i dostęp do edukacji</a:t>
            </a:r>
          </a:p>
          <a:p>
            <a:r>
              <a:rPr lang="pl-PL" dirty="0" smtClean="0"/>
              <a:t>Współczesne tendencje rozwoju szkoły</a:t>
            </a:r>
          </a:p>
          <a:p>
            <a:r>
              <a:rPr lang="pl-PL" dirty="0" smtClean="0"/>
              <a:t>Wymagania rynku pracy</a:t>
            </a:r>
          </a:p>
          <a:p>
            <a:r>
              <a:rPr lang="pl-PL" dirty="0" smtClean="0"/>
              <a:t>Możliwości zatrudnienia dla absolwentów szkół</a:t>
            </a:r>
          </a:p>
          <a:p>
            <a:r>
              <a:rPr lang="pl-PL" dirty="0" smtClean="0"/>
              <a:t>Bezrobocie</a:t>
            </a:r>
          </a:p>
          <a:p>
            <a:r>
              <a:rPr lang="pl-PL" dirty="0" smtClean="0"/>
              <a:t>Praca dzieci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1249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2. Nierówności globalne </a:t>
            </a:r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/>
            </a:r>
            <a:b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</a:br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    a </a:t>
            </a:r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zrównoważony rozwój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3566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Dostęp do opieki medycznej</a:t>
            </a:r>
          </a:p>
          <a:p>
            <a:r>
              <a:rPr lang="pl-PL" dirty="0" smtClean="0"/>
              <a:t>Choroby cywilizacyjne</a:t>
            </a:r>
          </a:p>
          <a:p>
            <a:r>
              <a:rPr lang="pl-PL" dirty="0" smtClean="0"/>
              <a:t>Postęp medyczny i jego granice</a:t>
            </a:r>
          </a:p>
          <a:p>
            <a:r>
              <a:rPr lang="pl-PL" dirty="0" smtClean="0"/>
              <a:t>Dostęp do wody i żywności</a:t>
            </a:r>
          </a:p>
          <a:p>
            <a:r>
              <a:rPr lang="pl-PL" dirty="0" smtClean="0"/>
              <a:t>Zwalczanie ubóstwa</a:t>
            </a:r>
          </a:p>
          <a:p>
            <a:r>
              <a:rPr lang="pl-PL" dirty="0" smtClean="0"/>
              <a:t>Globalne partnerstwo dla rozwoju</a:t>
            </a:r>
          </a:p>
          <a:p>
            <a:r>
              <a:rPr lang="pl-PL" dirty="0" smtClean="0"/>
              <a:t>Równe szanse?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8009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3. Zmiana klimatu </a:t>
            </a:r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/>
            </a:r>
            <a:b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</a:br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    a </a:t>
            </a:r>
            <a:r>
              <a:rPr lang="pl-PL" kern="20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88900" dir="3000000" algn="tl">
                    <a:schemeClr val="tx2">
                      <a:lumMod val="75000"/>
                      <a:alpha val="75000"/>
                    </a:schemeClr>
                  </a:outerShdw>
                </a:effectLst>
              </a:rPr>
              <a:t>ochrona środowiska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3035" y="1988840"/>
            <a:ext cx="8229600" cy="4525963"/>
          </a:xfrm>
        </p:spPr>
        <p:txBody>
          <a:bodyPr/>
          <a:lstStyle/>
          <a:p>
            <a:r>
              <a:rPr lang="pl-PL" dirty="0" smtClean="0"/>
              <a:t>Zubożenie zasobów środowiska naturalnego</a:t>
            </a:r>
          </a:p>
          <a:p>
            <a:r>
              <a:rPr lang="pl-PL" dirty="0" smtClean="0"/>
              <a:t>Zanieczyszczenie środowiska</a:t>
            </a:r>
          </a:p>
          <a:p>
            <a:r>
              <a:rPr lang="pl-PL" dirty="0" smtClean="0"/>
              <a:t>Klęski żywiołowe</a:t>
            </a:r>
          </a:p>
          <a:p>
            <a:r>
              <a:rPr lang="pl-PL" dirty="0" smtClean="0"/>
              <a:t>Globalne ocieplenie</a:t>
            </a:r>
          </a:p>
          <a:p>
            <a:r>
              <a:rPr lang="pl-PL" dirty="0" smtClean="0"/>
              <a:t>Równowaga ekologiczna</a:t>
            </a:r>
          </a:p>
          <a:p>
            <a:r>
              <a:rPr lang="pl-PL" dirty="0" smtClean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9600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718</Words>
  <Application>Microsoft Office PowerPoint</Application>
  <PresentationFormat>Pokaz na ekranie (4:3)</PresentationFormat>
  <Paragraphs>162</Paragraphs>
  <Slides>24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Projekt Erasmus+  „Myśl globalnie”   </vt:lpstr>
      <vt:lpstr>Wyniki konkursu 2016</vt:lpstr>
      <vt:lpstr>Szkoły uczestniczące</vt:lpstr>
      <vt:lpstr>Informacje podstawowe</vt:lpstr>
      <vt:lpstr>Działania projektowe</vt:lpstr>
      <vt:lpstr>Projekty uczniowskie</vt:lpstr>
      <vt:lpstr>1. Edukacja a rynek pracy</vt:lpstr>
      <vt:lpstr>2. Nierówności globalne      a zrównoważony rozwój</vt:lpstr>
      <vt:lpstr>3. Zmiana klimatu      a ochrona środowiska</vt:lpstr>
      <vt:lpstr>4. Kryzys uchodźców w Europie</vt:lpstr>
      <vt:lpstr>5. Różnorodność kulturowa</vt:lpstr>
      <vt:lpstr>Formy pracy</vt:lpstr>
      <vt:lpstr>Międzynarodowe spotkania projektowe</vt:lpstr>
      <vt:lpstr>Międzynarodowe spotkania projektowe</vt:lpstr>
      <vt:lpstr>Międzynarodowe spotkania projektowe</vt:lpstr>
      <vt:lpstr>Funkcje nauczycieli</vt:lpstr>
      <vt:lpstr>Kampanie informacyjne  – praca w grupach</vt:lpstr>
      <vt:lpstr>Kampanie informacyjne</vt:lpstr>
      <vt:lpstr>6. Aktywny obywatel świata</vt:lpstr>
      <vt:lpstr>Sekcje projektowe</vt:lpstr>
      <vt:lpstr>Praktyczna edukacja międzykulturowa</vt:lpstr>
      <vt:lpstr>Oczekiwane rezultaty</vt:lpstr>
      <vt:lpstr>Możliwości włączenia się w projekt</vt:lpstr>
      <vt:lpstr>Nauczyciele zaangażowani w projekt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Przygoda z Comeniusem  (Zmieniam się)</dc:title>
  <dc:creator>Cudak</dc:creator>
  <cp:lastModifiedBy>DorotaSz</cp:lastModifiedBy>
  <cp:revision>165</cp:revision>
  <dcterms:created xsi:type="dcterms:W3CDTF">2013-04-12T15:06:35Z</dcterms:created>
  <dcterms:modified xsi:type="dcterms:W3CDTF">2016-09-02T14:44:18Z</dcterms:modified>
</cp:coreProperties>
</file>