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3" r:id="rId5"/>
    <p:sldId id="307" r:id="rId6"/>
    <p:sldId id="294" r:id="rId7"/>
    <p:sldId id="306" r:id="rId8"/>
    <p:sldId id="295" r:id="rId9"/>
    <p:sldId id="297" r:id="rId10"/>
    <p:sldId id="310" r:id="rId11"/>
    <p:sldId id="298" r:id="rId12"/>
    <p:sldId id="300" r:id="rId13"/>
    <p:sldId id="311" r:id="rId14"/>
    <p:sldId id="31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0" autoAdjust="0"/>
    <p:restoredTop sz="9466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F0B3-3E0C-4016-A074-2FE5664F3FAC}" type="datetimeFigureOut">
              <a:rPr lang="en-GB" smtClean="0"/>
              <a:pPr/>
              <a:t>02/09/2020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21E30-DCA8-4FA6-AE65-9B8AB515920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3068960"/>
            <a:ext cx="8640960" cy="1107554"/>
          </a:xfrm>
        </p:spPr>
        <p:txBody>
          <a:bodyPr>
            <a:normAutofit fontScale="90000"/>
          </a:bodyPr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>Projekt Erasmus+/ </a:t>
            </a:r>
            <a:r>
              <a:rPr lang="pl-PL" kern="2000" err="1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>eTwinning</a:t>
            </a:r>
            <a:r>
              <a:rPr lang="pl-PL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> </a:t>
            </a:r>
            <a:br>
              <a:rPr lang="pl-PL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</a:br>
            <a:r>
              <a:rPr lang="pl-PL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/>
            </a:r>
            <a:br>
              <a:rPr lang="pl-PL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</a:br>
            <a:r>
              <a:rPr lang="pl-PL" sz="6000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>„W drodze do przyszłości”</a:t>
            </a:r>
            <a:r>
              <a:rPr lang="pl-PL" sz="6000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Cooper Std Black" pitchFamily="18" charset="0"/>
              </a:rPr>
              <a:t> </a:t>
            </a:r>
            <a:r>
              <a:rPr lang="pl-PL" sz="6700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Cooper Black" pitchFamily="18" charset="0"/>
              </a:rPr>
              <a:t/>
            </a:r>
            <a:br>
              <a:rPr lang="pl-PL" sz="6700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Cooper Black" pitchFamily="18" charset="0"/>
              </a:rPr>
            </a:br>
            <a:r>
              <a:rPr lang="pl-PL" dirty="0"/>
              <a:t/>
            </a:r>
            <a:br>
              <a:rPr lang="pl-PL" dirty="0"/>
            </a:br>
            <a:endParaRPr lang="en-GB" dirty="0"/>
          </a:p>
        </p:txBody>
      </p:sp>
      <p:pic>
        <p:nvPicPr>
          <p:cNvPr id="5" name="Picture 7" descr="C:\Users\DorotaSz\Desktop\Pictures\VIIILO\logo8\logo8_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652237"/>
            <a:ext cx="1152128" cy="1152128"/>
          </a:xfrm>
          <a:prstGeom prst="rect">
            <a:avLst/>
          </a:prstGeom>
          <a:noFill/>
        </p:spPr>
      </p:pic>
      <p:pic>
        <p:nvPicPr>
          <p:cNvPr id="1026" name="Picture 2" descr="Znalezione obrazy dla zapytania Erasmus+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42" y="5697945"/>
            <a:ext cx="3873452" cy="110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t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856826"/>
            <a:ext cx="3134167" cy="94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Sekcje 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pl-PL" sz="2800" smtClean="0"/>
              <a:t>W szkolnym zespole Erasmus+ będziemy pracować w sekcjach:</a:t>
            </a:r>
          </a:p>
          <a:p>
            <a:pPr marL="514350" indent="-514350">
              <a:buAutoNum type="arabicPeriod"/>
            </a:pPr>
            <a:r>
              <a:rPr lang="pl-PL" sz="2800" smtClean="0"/>
              <a:t>monitorowania </a:t>
            </a:r>
            <a:r>
              <a:rPr lang="pl-PL" dirty="0" smtClean="0"/>
              <a:t>– </a:t>
            </a:r>
            <a:r>
              <a:rPr lang="pl-PL" sz="2000" dirty="0" smtClean="0"/>
              <a:t>np.: prezentacje podsumowujące, </a:t>
            </a:r>
            <a:r>
              <a:rPr lang="pl-PL" sz="2000" dirty="0" err="1" smtClean="0"/>
              <a:t>eTwinning</a:t>
            </a:r>
            <a:endParaRPr lang="pl-PL" sz="2000" dirty="0" smtClean="0"/>
          </a:p>
          <a:p>
            <a:pPr marL="514350" indent="-514350">
              <a:buAutoNum type="arabicPeriod"/>
            </a:pPr>
            <a:r>
              <a:rPr lang="pl-PL" sz="2800" dirty="0"/>
              <a:t>r</a:t>
            </a:r>
            <a:r>
              <a:rPr lang="pl-PL" sz="2800" dirty="0" smtClean="0"/>
              <a:t>edakcyjna – </a:t>
            </a:r>
            <a:r>
              <a:rPr lang="pl-PL" sz="2000" dirty="0" smtClean="0"/>
              <a:t>np.: redakcja czasopisma</a:t>
            </a:r>
          </a:p>
          <a:p>
            <a:pPr marL="514350" indent="-514350">
              <a:buAutoNum type="arabicPeriod"/>
            </a:pPr>
            <a:r>
              <a:rPr lang="pl-PL" sz="2800" smtClean="0"/>
              <a:t>ewaluacyjna </a:t>
            </a:r>
            <a:r>
              <a:rPr lang="pl-PL" sz="2800" dirty="0" smtClean="0"/>
              <a:t>– </a:t>
            </a:r>
            <a:r>
              <a:rPr lang="pl-PL" sz="2000" dirty="0" smtClean="0"/>
              <a:t>np.: ankiety</a:t>
            </a:r>
          </a:p>
          <a:p>
            <a:pPr marL="514350" indent="-514350">
              <a:buAutoNum type="arabicPeriod"/>
            </a:pPr>
            <a:r>
              <a:rPr lang="pl-PL" sz="2800" dirty="0"/>
              <a:t>p</a:t>
            </a:r>
            <a:r>
              <a:rPr lang="pl-PL" sz="2800" dirty="0" smtClean="0"/>
              <a:t>romocji – </a:t>
            </a:r>
            <a:r>
              <a:rPr lang="pl-PL" sz="2000" dirty="0" smtClean="0"/>
              <a:t>np. publikacje, materiały promocyjne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711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14902" cy="1143000"/>
          </a:xfrm>
        </p:spPr>
        <p:txBody>
          <a:bodyPr>
            <a:normAutofit fontScale="90000"/>
          </a:bodyPr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Kampanie czytelnicze „Czytaj z nami!”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0499" y="2060848"/>
            <a:ext cx="8640960" cy="424847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sz="2800" smtClean="0"/>
              <a:t>Światowy </a:t>
            </a:r>
            <a:r>
              <a:rPr lang="pl-PL" sz="2800" dirty="0" smtClean="0"/>
              <a:t>Dzień Książki i Praw </a:t>
            </a:r>
            <a:r>
              <a:rPr lang="pl-PL" sz="2800" smtClean="0"/>
              <a:t>Autorskich </a:t>
            </a:r>
            <a:r>
              <a:rPr lang="pl-PL" sz="2800"/>
              <a:t>- </a:t>
            </a:r>
            <a:r>
              <a:rPr lang="pl-PL" sz="2000" smtClean="0"/>
              <a:t>23 </a:t>
            </a:r>
            <a:r>
              <a:rPr lang="pl-PL" sz="2000"/>
              <a:t>kwietnia </a:t>
            </a:r>
            <a:r>
              <a:rPr lang="pl-PL" sz="2000" smtClean="0"/>
              <a:t>2021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sz="2800" smtClean="0"/>
              <a:t>Światowy </a:t>
            </a:r>
            <a:r>
              <a:rPr lang="pl-PL" sz="2800" dirty="0"/>
              <a:t>Dzień Książki i </a:t>
            </a:r>
            <a:r>
              <a:rPr lang="pl-PL" sz="2800"/>
              <a:t>Praw </a:t>
            </a:r>
            <a:r>
              <a:rPr lang="pl-PL" sz="2800" smtClean="0"/>
              <a:t>Autorskich - </a:t>
            </a:r>
            <a:r>
              <a:rPr lang="pl-PL" sz="2000"/>
              <a:t>23 kwietnia 2022</a:t>
            </a:r>
          </a:p>
          <a:p>
            <a:pPr marL="514350" indent="-514350"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smtClean="0"/>
              <a:t>Działania:</a:t>
            </a:r>
            <a:endParaRPr lang="pl-PL" sz="2400" dirty="0"/>
          </a:p>
          <a:p>
            <a:pPr marL="0" indent="0">
              <a:buNone/>
            </a:pPr>
            <a:r>
              <a:rPr lang="pl-PL" sz="2400" smtClean="0"/>
              <a:t>1. lekcje </a:t>
            </a:r>
            <a:r>
              <a:rPr lang="pl-PL" sz="2400" dirty="0" smtClean="0"/>
              <a:t>j. niemieckiego, j</a:t>
            </a:r>
            <a:r>
              <a:rPr lang="pl-PL" sz="2400" smtClean="0"/>
              <a:t>. angielskiego, lekcje </a:t>
            </a:r>
            <a:r>
              <a:rPr lang="pl-PL" sz="2400" dirty="0" smtClean="0"/>
              <a:t>w j</a:t>
            </a:r>
            <a:r>
              <a:rPr lang="pl-PL" sz="2400" smtClean="0"/>
              <a:t>. ojczystym oraz wieczór literacki; </a:t>
            </a:r>
            <a:endParaRPr lang="pl-PL" sz="2400" dirty="0" smtClean="0"/>
          </a:p>
          <a:p>
            <a:pPr marL="0" indent="0">
              <a:buNone/>
            </a:pPr>
            <a:r>
              <a:rPr lang="pl-PL" sz="2100" dirty="0" smtClean="0"/>
              <a:t>-promujące określone książki z </a:t>
            </a:r>
            <a:r>
              <a:rPr lang="pl-PL" sz="2100" smtClean="0"/>
              <a:t>naszego kanonu i problematykę projektu</a:t>
            </a:r>
            <a:endParaRPr lang="pl-PL" sz="2100" dirty="0" smtClean="0"/>
          </a:p>
          <a:p>
            <a:pPr marL="0" indent="0">
              <a:buNone/>
            </a:pPr>
            <a:r>
              <a:rPr lang="pl-PL" sz="2100" dirty="0" smtClean="0"/>
              <a:t>-wypracowane wspólnie z partnerami na spotkaniach międzynarodowych</a:t>
            </a:r>
          </a:p>
          <a:p>
            <a:pPr marL="0" indent="0">
              <a:buNone/>
            </a:pPr>
            <a:r>
              <a:rPr lang="pl-PL" sz="2100" smtClean="0"/>
              <a:t>-prowadzone przez uczniów</a:t>
            </a:r>
          </a:p>
          <a:p>
            <a:pPr marL="0" indent="0">
              <a:buNone/>
            </a:pPr>
            <a:r>
              <a:rPr lang="pl-PL" sz="2400" smtClean="0"/>
              <a:t>2. graficzna promocja książki – gazetka i spot reklamowy</a:t>
            </a:r>
          </a:p>
          <a:p>
            <a:pPr marL="0" indent="0">
              <a:buNone/>
            </a:pPr>
            <a:endParaRPr lang="pl-PL" sz="2100" dirty="0" smtClean="0"/>
          </a:p>
        </p:txBody>
      </p:sp>
    </p:spTree>
    <p:extLst>
      <p:ext uri="{BB962C8B-B14F-4D97-AF65-F5344CB8AC3E}">
        <p14:creationId xmlns:p14="http://schemas.microsoft.com/office/powerpoint/2010/main" val="180277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14902" cy="1143000"/>
          </a:xfrm>
        </p:spPr>
        <p:txBody>
          <a:bodyPr>
            <a:normAutofit/>
          </a:bodyPr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Oczekiwane rezultaty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844824"/>
            <a:ext cx="8136904" cy="439248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pl-PL" sz="3000" dirty="0" smtClean="0"/>
              <a:t>publiczne T</a:t>
            </a:r>
            <a:r>
              <a:rPr lang="de-DE" sz="3000" dirty="0" err="1" smtClean="0"/>
              <a:t>winSpace</a:t>
            </a:r>
            <a:r>
              <a:rPr lang="pl-PL" sz="3000" dirty="0" smtClean="0"/>
              <a:t> – „</a:t>
            </a:r>
            <a:r>
              <a:rPr lang="pl-PL" sz="2200" dirty="0" smtClean="0"/>
              <a:t>wizytówka” projektu w Internecie</a:t>
            </a:r>
            <a:endParaRPr lang="de-DE" sz="2200" dirty="0"/>
          </a:p>
          <a:p>
            <a:pPr marL="514350" indent="-514350">
              <a:buAutoNum type="arabicPeriod"/>
            </a:pPr>
            <a:r>
              <a:rPr lang="pl-PL" sz="3000" dirty="0"/>
              <a:t>d</a:t>
            </a:r>
            <a:r>
              <a:rPr lang="pl-PL" sz="3000" dirty="0" smtClean="0"/>
              <a:t>wa kolejne wydania międzynarodowego czasopisma szkolnego </a:t>
            </a:r>
            <a:r>
              <a:rPr lang="de-DE" sz="3000" dirty="0" smtClean="0"/>
              <a:t>„Miteinander“</a:t>
            </a:r>
            <a:endParaRPr lang="pl-PL" sz="3000" dirty="0" smtClean="0"/>
          </a:p>
          <a:p>
            <a:pPr marL="514350" indent="-514350">
              <a:buAutoNum type="arabicPeriod"/>
            </a:pPr>
            <a:r>
              <a:rPr lang="pl-PL" sz="3000" dirty="0" smtClean="0"/>
              <a:t>przeprowadzone kampanie czytelnicze</a:t>
            </a:r>
          </a:p>
          <a:p>
            <a:pPr marL="514350" indent="-514350">
              <a:buAutoNum type="arabicPeriod" startAt="4"/>
            </a:pPr>
            <a:r>
              <a:rPr lang="pl-PL" sz="3000" dirty="0" smtClean="0"/>
              <a:t>Curriculum </a:t>
            </a:r>
            <a:r>
              <a:rPr lang="pl-PL" sz="3000" smtClean="0"/>
              <a:t>Dialogu Międzykulturowego </a:t>
            </a:r>
            <a:r>
              <a:rPr lang="pl-PL" sz="2400" smtClean="0"/>
              <a:t>(uzupełnione o politykę eBezpieczeństwa w projektach międzynarodowych</a:t>
            </a:r>
            <a:endParaRPr lang="pl-PL" sz="2400" dirty="0" smtClean="0"/>
          </a:p>
          <a:p>
            <a:pPr marL="514350" indent="-514350">
              <a:buAutoNum type="arabicPeriod" startAt="4"/>
            </a:pPr>
            <a:r>
              <a:rPr lang="pl-PL" sz="3000" dirty="0" smtClean="0"/>
              <a:t>zbiór scenariuszy lekcji „</a:t>
            </a:r>
            <a:r>
              <a:rPr lang="pl-PL" sz="3000" smtClean="0"/>
              <a:t>Warto czytać 2”</a:t>
            </a:r>
            <a:endParaRPr lang="pl-PL" sz="3000" dirty="0" smtClean="0"/>
          </a:p>
          <a:p>
            <a:pPr marL="514350" indent="-514350">
              <a:buAutoNum type="arabicPeriod" startAt="4"/>
            </a:pPr>
            <a:r>
              <a:rPr lang="pl-PL" sz="3000" smtClean="0"/>
              <a:t>kompetencje międzykulturowe nabyte przez uczniów </a:t>
            </a:r>
          </a:p>
          <a:p>
            <a:pPr marL="0" indent="0">
              <a:buNone/>
            </a:pPr>
            <a:r>
              <a:rPr lang="pl-PL" sz="2400" smtClean="0"/>
              <a:t>(z perspektywy uczniów także certyfikat potwierdzający udział w projekcie międzynarodowym)</a:t>
            </a:r>
          </a:p>
          <a:p>
            <a:pPr marL="0" indent="0">
              <a:buNone/>
            </a:pPr>
            <a:r>
              <a:rPr lang="pl-PL" sz="3000" smtClean="0"/>
              <a:t>7. nowe doświadczenia w nauczaniu kompetencji międzykulturowych</a:t>
            </a:r>
          </a:p>
          <a:p>
            <a:pPr marL="514350" indent="-514350">
              <a:buAutoNum type="arabicPeriod" startAt="4"/>
            </a:pP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05892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Do </a:t>
            </a:r>
            <a:r>
              <a:rPr lang="pl-PL" sz="3600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projektu „W drodzę do przyszłości” </a:t>
            </a:r>
            <a:r>
              <a:rPr lang="pl-PL" sz="3600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zapraszamy: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uczniów, którzy:</a:t>
            </a:r>
          </a:p>
          <a:p>
            <a:pPr marL="0" indent="0">
              <a:buNone/>
            </a:pPr>
            <a:r>
              <a:rPr lang="pl-PL" dirty="0" smtClean="0"/>
              <a:t>1. pasjonują się literaturą piękną lub chcieliby dopiero odkryć świat książki</a:t>
            </a:r>
          </a:p>
          <a:p>
            <a:pPr marL="0" indent="0">
              <a:buNone/>
            </a:pPr>
            <a:r>
              <a:rPr lang="pl-PL" dirty="0" smtClean="0"/>
              <a:t>2. stawiają na rozwijanie umiejętności językowych i kompetencji informatycznych</a:t>
            </a:r>
          </a:p>
          <a:p>
            <a:pPr marL="0" indent="0">
              <a:buNone/>
            </a:pPr>
            <a:r>
              <a:rPr lang="pl-PL" dirty="0" smtClean="0"/>
              <a:t>3. są otwarci na innowatorskie formy nauczania (międzynarodowe projekty interdyscyplinarne) i współpracę z młodzieżą krajów europejskich</a:t>
            </a:r>
          </a:p>
          <a:p>
            <a:pPr marL="0" indent="0">
              <a:buNone/>
            </a:pPr>
            <a:r>
              <a:rPr lang="pl-PL" dirty="0"/>
              <a:t>4</a:t>
            </a:r>
            <a:r>
              <a:rPr lang="pl-PL" dirty="0" smtClean="0"/>
              <a:t>. planują studia/pracę w zespole międzynarodowym lub poza granicami kraju</a:t>
            </a:r>
          </a:p>
          <a:p>
            <a:pPr marL="0" indent="0">
              <a:buNone/>
            </a:pPr>
            <a:r>
              <a:rPr lang="pl-PL" dirty="0"/>
              <a:t>5</a:t>
            </a:r>
            <a:r>
              <a:rPr lang="pl-PL" dirty="0" smtClean="0"/>
              <a:t>. </a:t>
            </a:r>
            <a:r>
              <a:rPr lang="pl-PL" dirty="0"/>
              <a:t>i</a:t>
            </a:r>
            <a:r>
              <a:rPr lang="pl-PL" dirty="0" smtClean="0"/>
              <a:t>nteresują się aktualnymi wydarzeniami na świecie</a:t>
            </a:r>
          </a:p>
          <a:p>
            <a:pPr marL="0" indent="0">
              <a:buNone/>
            </a:pPr>
            <a:r>
              <a:rPr lang="pl-PL" dirty="0"/>
              <a:t>6</a:t>
            </a:r>
            <a:r>
              <a:rPr lang="pl-PL" dirty="0" smtClean="0"/>
              <a:t>. </a:t>
            </a:r>
            <a:r>
              <a:rPr lang="pl-PL" dirty="0"/>
              <a:t>c</a:t>
            </a:r>
            <a:r>
              <a:rPr lang="pl-PL" dirty="0" smtClean="0"/>
              <a:t>hcą poznać ciekawych ludzi i przeżyć wspaniałą przygodę</a:t>
            </a:r>
          </a:p>
        </p:txBody>
      </p:sp>
    </p:spTree>
    <p:extLst>
      <p:ext uri="{BB962C8B-B14F-4D97-AF65-F5344CB8AC3E}">
        <p14:creationId xmlns:p14="http://schemas.microsoft.com/office/powerpoint/2010/main" val="93944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kern="200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Rekrutacja do szkolnego zespołu Erasmus+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524" y="1988840"/>
            <a:ext cx="8568952" cy="43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smtClean="0"/>
              <a:t>Kiedy?  -  wrzesień 2020</a:t>
            </a:r>
          </a:p>
          <a:p>
            <a:pPr marL="0" indent="0">
              <a:buNone/>
            </a:pPr>
            <a:r>
              <a:rPr lang="pl-PL" sz="2800" smtClean="0"/>
              <a:t>Jak? </a:t>
            </a:r>
          </a:p>
          <a:p>
            <a:pPr marL="0" indent="0">
              <a:buNone/>
            </a:pPr>
            <a:r>
              <a:rPr lang="pl-PL" sz="2400" smtClean="0"/>
              <a:t>Do 4.09. 2020 na stronie szkoły zostaną opublikowane dokumenty </a:t>
            </a:r>
          </a:p>
          <a:p>
            <a:pPr marL="0" indent="0">
              <a:buNone/>
            </a:pPr>
            <a:r>
              <a:rPr lang="pl-PL" sz="2000" smtClean="0"/>
              <a:t>-    Uczeń </a:t>
            </a:r>
            <a:r>
              <a:rPr lang="pl-PL" sz="2000"/>
              <a:t>w projekcie Erasmus+ „W drodze do przyszłości” 2020-2022</a:t>
            </a:r>
          </a:p>
          <a:p>
            <a:pPr>
              <a:buFontTx/>
              <a:buChar char="-"/>
            </a:pPr>
            <a:r>
              <a:rPr lang="pl-PL" sz="2000" smtClean="0"/>
              <a:t>Regulamin </a:t>
            </a:r>
            <a:r>
              <a:rPr lang="pl-PL" sz="2000"/>
              <a:t>rekrutacji uczniów do klas </a:t>
            </a:r>
            <a:r>
              <a:rPr lang="pl-PL" sz="2000" smtClean="0"/>
              <a:t>międzykulturowych tworzonych </a:t>
            </a:r>
            <a:r>
              <a:rPr lang="pl-PL" sz="2000"/>
              <a:t>podczas spotkań międzynarodowych w szkołach </a:t>
            </a:r>
            <a:r>
              <a:rPr lang="pl-PL" sz="2000" smtClean="0"/>
              <a:t>partnerskich w </a:t>
            </a:r>
            <a:r>
              <a:rPr lang="pl-PL" sz="2000"/>
              <a:t>ramach projektu Erasmus+ „W drodze do przyszłości</a:t>
            </a:r>
            <a:r>
              <a:rPr lang="pl-PL" sz="2000" smtClean="0"/>
              <a:t>”</a:t>
            </a:r>
            <a:r>
              <a:rPr lang="pl-PL" sz="2000"/>
              <a:t> </a:t>
            </a:r>
            <a:endParaRPr lang="pl-PL" sz="2000" smtClean="0"/>
          </a:p>
          <a:p>
            <a:pPr>
              <a:buFontTx/>
              <a:buChar char="-"/>
            </a:pPr>
            <a:r>
              <a:rPr lang="pl-PL" sz="2000"/>
              <a:t>8 kroków do projektu </a:t>
            </a:r>
            <a:r>
              <a:rPr lang="pl-PL" sz="2000" b="1"/>
              <a:t>Erasmu+ „W drodze do przyszłości”</a:t>
            </a:r>
            <a:endParaRPr lang="pl-PL" sz="2000"/>
          </a:p>
          <a:p>
            <a:pPr>
              <a:buFontTx/>
              <a:buChar char="-"/>
            </a:pPr>
            <a:r>
              <a:rPr lang="pl-PL" sz="2000"/>
              <a:t>Karta zgłoszenia do projektu </a:t>
            </a:r>
            <a:r>
              <a:rPr lang="pl-PL" sz="2000" b="1"/>
              <a:t>Erasmus+ „Czytaj z nami</a:t>
            </a:r>
            <a:r>
              <a:rPr lang="pl-PL" sz="2000" b="1" smtClean="0"/>
              <a:t>!”</a:t>
            </a: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r>
              <a:rPr lang="pl-PL" sz="2000" b="1" smtClean="0"/>
              <a:t>* </a:t>
            </a:r>
            <a:r>
              <a:rPr lang="pl-PL" sz="2000" smtClean="0"/>
              <a:t>Wszelkie </a:t>
            </a:r>
            <a:r>
              <a:rPr lang="pl-PL" sz="2000" smtClean="0"/>
              <a:t>pytania można kierować do nauczycieli szkolnego zespołu Erasmus</a:t>
            </a:r>
            <a:r>
              <a:rPr lang="pl-PL" sz="2000" smtClean="0"/>
              <a:t>+</a:t>
            </a:r>
          </a:p>
          <a:p>
            <a:pPr marL="0" indent="0" algn="r">
              <a:buNone/>
            </a:pPr>
            <a:r>
              <a:rPr lang="pl-PL" sz="1600" smtClean="0"/>
              <a:t>Bożena Cudak, koordynator projektu</a:t>
            </a:r>
            <a:endParaRPr lang="pl-PL" sz="1600"/>
          </a:p>
          <a:p>
            <a:pPr marL="0" indent="0">
              <a:buNone/>
            </a:pPr>
            <a:endParaRPr lang="pl-PL" sz="2000"/>
          </a:p>
          <a:p>
            <a:pPr marL="0" indent="0"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6201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  <a:latin typeface="Tekton Pro Ext" pitchFamily="34" charset="0"/>
              </a:rPr>
              <a:t>Szkoły uczestniczące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szkoła koordynująca – VIII LO Kraków</a:t>
            </a:r>
          </a:p>
          <a:p>
            <a:pPr marL="0" indent="0">
              <a:buNone/>
            </a:pPr>
            <a:endParaRPr lang="pl-PL" sz="1100" dirty="0" smtClean="0"/>
          </a:p>
          <a:p>
            <a:pPr marL="0" indent="0">
              <a:buNone/>
            </a:pPr>
            <a:r>
              <a:rPr lang="pl-PL" dirty="0"/>
              <a:t>s</a:t>
            </a:r>
            <a:r>
              <a:rPr lang="pl-PL" dirty="0" smtClean="0"/>
              <a:t>zkoły partnerskie:</a:t>
            </a:r>
          </a:p>
          <a:p>
            <a:pPr>
              <a:buFontTx/>
              <a:buChar char="-"/>
            </a:pPr>
            <a:r>
              <a:rPr lang="pl-PL" dirty="0" err="1" smtClean="0"/>
              <a:t>Halepaghen</a:t>
            </a:r>
            <a:r>
              <a:rPr lang="pl-PL" dirty="0" err="1"/>
              <a:t>-</a:t>
            </a:r>
            <a:r>
              <a:rPr lang="pl-PL" dirty="0" err="1" smtClean="0"/>
              <a:t>Schule</a:t>
            </a:r>
            <a:r>
              <a:rPr lang="pl-PL" dirty="0" smtClean="0"/>
              <a:t> Buxtehude (</a:t>
            </a:r>
            <a:r>
              <a:rPr lang="pl-PL" smtClean="0"/>
              <a:t>Niemcy)</a:t>
            </a:r>
          </a:p>
          <a:p>
            <a:pPr>
              <a:buFontTx/>
              <a:buChar char="-"/>
            </a:pPr>
            <a:r>
              <a:rPr lang="pl-PL"/>
              <a:t>Chastno sredno uchilishte s </a:t>
            </a:r>
            <a:r>
              <a:rPr lang="pl-PL" smtClean="0"/>
              <a:t>nemskiezik</a:t>
            </a:r>
            <a:r>
              <a:rPr lang="pl-PL"/>
              <a:t> </a:t>
            </a:r>
            <a:r>
              <a:rPr lang="pl-PL" smtClean="0"/>
              <a:t>VEDA Sofia (Bułgaria)</a:t>
            </a:r>
          </a:p>
          <a:p>
            <a:pPr>
              <a:buFontTx/>
              <a:buChar char="-"/>
            </a:pPr>
            <a:r>
              <a:rPr lang="pl-PL" smtClean="0"/>
              <a:t>Liceo </a:t>
            </a:r>
            <a:r>
              <a:rPr lang="pl-PL"/>
              <a:t>Sesto Properzio </a:t>
            </a:r>
            <a:r>
              <a:rPr lang="pl-PL" smtClean="0"/>
              <a:t>Assisi (Włochy)</a:t>
            </a:r>
            <a:endParaRPr lang="pl-PL" dirty="0" smtClean="0"/>
          </a:p>
          <a:p>
            <a:pPr>
              <a:buFontTx/>
              <a:buChar char="-"/>
            </a:pPr>
            <a:r>
              <a:rPr lang="pl-PL" smtClean="0"/>
              <a:t>Nemet </a:t>
            </a:r>
            <a:r>
              <a:rPr lang="pl-PL" dirty="0" err="1" smtClean="0"/>
              <a:t>Nemzetisegi</a:t>
            </a:r>
            <a:r>
              <a:rPr lang="pl-PL" dirty="0" smtClean="0"/>
              <a:t> </a:t>
            </a:r>
            <a:r>
              <a:rPr lang="pl-PL" dirty="0" err="1" smtClean="0"/>
              <a:t>Gimnazium</a:t>
            </a:r>
            <a:r>
              <a:rPr lang="pl-PL" dirty="0" smtClean="0"/>
              <a:t> es </a:t>
            </a:r>
            <a:r>
              <a:rPr lang="pl-PL" dirty="0" err="1" smtClean="0"/>
              <a:t>Kollegium</a:t>
            </a:r>
            <a:r>
              <a:rPr lang="pl-PL" dirty="0" smtClean="0"/>
              <a:t>                             Budapeszt (</a:t>
            </a:r>
            <a:r>
              <a:rPr lang="pl-PL" smtClean="0"/>
              <a:t>Węgry)</a:t>
            </a:r>
          </a:p>
          <a:p>
            <a:pPr>
              <a:buFontTx/>
              <a:buChar char="-"/>
            </a:pPr>
            <a:r>
              <a:rPr lang="pl-PL"/>
              <a:t>Katedralskolan  Växjö (Szwecja)</a:t>
            </a:r>
          </a:p>
          <a:p>
            <a:pPr>
              <a:buFontTx/>
              <a:buChar char="-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9454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512" y="476672"/>
            <a:ext cx="8229600" cy="1143000"/>
          </a:xfrm>
        </p:spPr>
        <p:txBody>
          <a:bodyPr/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Informacje podstawowe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512" y="1916832"/>
            <a:ext cx="772288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c</a:t>
            </a:r>
            <a:r>
              <a:rPr lang="pl-PL" dirty="0" smtClean="0"/>
              <a:t>zas realizacji – rok szk</a:t>
            </a:r>
            <a:r>
              <a:rPr lang="pl-PL" smtClean="0"/>
              <a:t>. 2020/2021 i 2021/2022</a:t>
            </a:r>
            <a:endParaRPr lang="pl-PL" dirty="0" smtClean="0"/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r>
              <a:rPr lang="pl-PL" dirty="0"/>
              <a:t>j</a:t>
            </a:r>
            <a:r>
              <a:rPr lang="pl-PL" dirty="0" smtClean="0"/>
              <a:t>ęzyk pracy – j. niemiecki i j. angielski</a:t>
            </a:r>
          </a:p>
          <a:p>
            <a:pPr marL="0" indent="0">
              <a:buNone/>
            </a:pPr>
            <a:r>
              <a:rPr lang="pl-PL" sz="2400" smtClean="0"/>
              <a:t>                                </a:t>
            </a:r>
            <a:endParaRPr lang="pl-PL" sz="2400" dirty="0" smtClean="0"/>
          </a:p>
          <a:p>
            <a:pPr marL="0" indent="0">
              <a:buNone/>
            </a:pPr>
            <a:r>
              <a:rPr lang="pl-PL" dirty="0" smtClean="0"/>
              <a:t>Cele projektu: </a:t>
            </a:r>
          </a:p>
          <a:p>
            <a:pPr marL="0" indent="0">
              <a:buNone/>
            </a:pPr>
            <a:r>
              <a:rPr lang="pl-PL" sz="2800" dirty="0" smtClean="0"/>
              <a:t>-wypracowanie efektywnych strategii i technik pracy      z uczniami, prowadzących do rozwinięcie u uczniów kompetencji międzykulturowych </a:t>
            </a:r>
          </a:p>
          <a:p>
            <a:pPr marL="0" indent="0">
              <a:buNone/>
            </a:pPr>
            <a:r>
              <a:rPr lang="pl-PL" sz="2800" dirty="0" smtClean="0"/>
              <a:t>-rozwinięcie kompetencji międzykulturowych u uczniów i nauczycieli</a:t>
            </a:r>
          </a:p>
          <a:p>
            <a:pPr marL="0" indent="0">
              <a:buNone/>
            </a:pPr>
            <a:r>
              <a:rPr lang="pl-PL" sz="2800" dirty="0" smtClean="0"/>
              <a:t>-podniesienie poziomu czytelnictwa wśród uczniów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173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586" y="404664"/>
            <a:ext cx="8229600" cy="1143000"/>
          </a:xfrm>
        </p:spPr>
        <p:txBody>
          <a:bodyPr/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1. Projekty uczniowskie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1671" y="1772816"/>
            <a:ext cx="8229600" cy="44973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sz="2200" dirty="0"/>
              <a:t/>
            </a:r>
            <a:br>
              <a:rPr lang="pl-PL" sz="2200" dirty="0"/>
            </a:br>
            <a:r>
              <a:rPr lang="pl-PL" sz="4000" dirty="0"/>
              <a:t>1</a:t>
            </a:r>
            <a:r>
              <a:rPr lang="pl-PL" sz="4000"/>
              <a:t>. </a:t>
            </a:r>
            <a:r>
              <a:rPr lang="pl-PL" sz="4000" smtClean="0"/>
              <a:t>„Z duchem czasu” – rok szk. 2020/2021 </a:t>
            </a:r>
          </a:p>
          <a:p>
            <a:r>
              <a:rPr lang="pl-PL" sz="2800" smtClean="0"/>
              <a:t>W </a:t>
            </a:r>
            <a:r>
              <a:rPr lang="pl-PL" sz="2800"/>
              <a:t>zgodzie z naturą </a:t>
            </a:r>
          </a:p>
          <a:p>
            <a:r>
              <a:rPr lang="pl-PL" sz="2800" smtClean="0"/>
              <a:t>Granice </a:t>
            </a:r>
            <a:r>
              <a:rPr lang="pl-PL" sz="2800"/>
              <a:t>rozwoju cywilizacji  </a:t>
            </a:r>
          </a:p>
          <a:p>
            <a:r>
              <a:rPr lang="pl-PL" sz="2800" smtClean="0"/>
              <a:t>Globalizacja</a:t>
            </a:r>
            <a:endParaRPr lang="pl-PL" sz="2800"/>
          </a:p>
          <a:p>
            <a:r>
              <a:rPr lang="pl-PL" sz="2800" smtClean="0"/>
              <a:t>Siła </a:t>
            </a:r>
            <a:r>
              <a:rPr lang="pl-PL" sz="2800"/>
              <a:t>mediów</a:t>
            </a:r>
          </a:p>
          <a:p>
            <a:r>
              <a:rPr lang="pl-PL" sz="2800" smtClean="0"/>
              <a:t>Podbój kosmosu</a:t>
            </a:r>
          </a:p>
          <a:p>
            <a:endParaRPr lang="pl-PL" sz="3000" smtClean="0"/>
          </a:p>
          <a:p>
            <a:pPr marL="0" indent="0">
              <a:buNone/>
            </a:pPr>
            <a:r>
              <a:rPr lang="pl-PL" sz="4000" smtClean="0"/>
              <a:t>2</a:t>
            </a:r>
            <a:r>
              <a:rPr lang="pl-PL" sz="4000"/>
              <a:t>. </a:t>
            </a:r>
            <a:r>
              <a:rPr lang="pl-PL" sz="4000" smtClean="0"/>
              <a:t>„Twoja, moja – nasza przyszłość” – rok szk. 2021/2022</a:t>
            </a:r>
          </a:p>
          <a:p>
            <a:r>
              <a:rPr lang="pl-PL" sz="2800" smtClean="0"/>
              <a:t>System </a:t>
            </a:r>
            <a:r>
              <a:rPr lang="pl-PL" sz="2800"/>
              <a:t>wartości</a:t>
            </a:r>
          </a:p>
          <a:p>
            <a:r>
              <a:rPr lang="pl-PL" sz="2800" smtClean="0"/>
              <a:t>Kontakty </a:t>
            </a:r>
            <a:r>
              <a:rPr lang="pl-PL" sz="2800"/>
              <a:t>międzyludzkie</a:t>
            </a:r>
          </a:p>
          <a:p>
            <a:r>
              <a:rPr lang="pl-PL" sz="2800" smtClean="0"/>
              <a:t>Świat </a:t>
            </a:r>
            <a:r>
              <a:rPr lang="pl-PL" sz="2800"/>
              <a:t>wirtualny a rzeczywisty</a:t>
            </a:r>
          </a:p>
          <a:p>
            <a:r>
              <a:rPr lang="pl-PL" sz="2800" smtClean="0"/>
              <a:t>W </a:t>
            </a:r>
            <a:r>
              <a:rPr lang="pl-PL" sz="2800"/>
              <a:t>społeczeństwie wielokulturowym</a:t>
            </a:r>
          </a:p>
          <a:p>
            <a:r>
              <a:rPr lang="pl-PL" sz="2800" smtClean="0"/>
              <a:t>Tradycja </a:t>
            </a:r>
            <a:r>
              <a:rPr lang="pl-PL" sz="2800"/>
              <a:t>a nowoczesność</a:t>
            </a:r>
            <a:endParaRPr lang="pl-PL" sz="3000" smtClean="0"/>
          </a:p>
          <a:p>
            <a:pPr marL="0" indent="0">
              <a:buNone/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350574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kern="2000" dirty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Projekty uczniowskie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8829" y="1988841"/>
            <a:ext cx="8229600" cy="3528392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Projekty tematyczne będą realizowane                  w oparciu o:</a:t>
            </a:r>
          </a:p>
          <a:p>
            <a:pPr>
              <a:buFontTx/>
              <a:buChar char="-"/>
            </a:pPr>
            <a:r>
              <a:rPr lang="pl-PL" dirty="0"/>
              <a:t>w</a:t>
            </a:r>
            <a:r>
              <a:rPr lang="pl-PL" dirty="0" smtClean="0"/>
              <a:t>spólnie wypracowany </a:t>
            </a:r>
            <a:r>
              <a:rPr lang="pl-PL" smtClean="0"/>
              <a:t>kanon książek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twory literackie omawiane w ramach programów nauczania</a:t>
            </a:r>
          </a:p>
          <a:p>
            <a:pPr>
              <a:buFontTx/>
              <a:buChar char="-"/>
            </a:pPr>
            <a:r>
              <a:rPr lang="pl-PL" dirty="0"/>
              <a:t>k</a:t>
            </a:r>
            <a:r>
              <a:rPr lang="pl-PL" dirty="0" smtClean="0"/>
              <a:t>siążki przeczytane w czasie wolnym</a:t>
            </a:r>
          </a:p>
        </p:txBody>
      </p:sp>
    </p:spTree>
    <p:extLst>
      <p:ext uri="{BB962C8B-B14F-4D97-AF65-F5344CB8AC3E}">
        <p14:creationId xmlns:p14="http://schemas.microsoft.com/office/powerpoint/2010/main" val="183628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586" y="404664"/>
            <a:ext cx="8229600" cy="1143000"/>
          </a:xfrm>
        </p:spPr>
        <p:txBody>
          <a:bodyPr/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Działania 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9586" y="1916832"/>
            <a:ext cx="8010846" cy="44973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sz="2800" dirty="0" smtClean="0"/>
              <a:t>całoroczna </a:t>
            </a:r>
            <a:r>
              <a:rPr lang="pl-PL" sz="2800" dirty="0"/>
              <a:t>praca w </a:t>
            </a:r>
            <a:r>
              <a:rPr lang="pl-PL" sz="2800" dirty="0" err="1"/>
              <a:t>TwinSpace</a:t>
            </a:r>
            <a:r>
              <a:rPr lang="pl-PL" sz="2800" dirty="0"/>
              <a:t> projektu </a:t>
            </a:r>
            <a:r>
              <a:rPr lang="pl-PL" sz="2800" dirty="0" smtClean="0"/>
              <a:t>                      na platformie edukacyjnej </a:t>
            </a:r>
            <a:r>
              <a:rPr lang="pl-PL" sz="2800" dirty="0" err="1" smtClean="0"/>
              <a:t>eTwinning</a:t>
            </a:r>
            <a:r>
              <a:rPr lang="pl-PL" sz="2800" dirty="0" smtClean="0"/>
              <a:t> </a:t>
            </a:r>
          </a:p>
          <a:p>
            <a:pPr marL="457200" indent="-457200">
              <a:buAutoNum type="arabicPeriod"/>
            </a:pPr>
            <a:endParaRPr lang="pl-PL" sz="1100" dirty="0" smtClean="0"/>
          </a:p>
          <a:p>
            <a:pPr marL="457200" indent="-457200">
              <a:buAutoNum type="arabicPeriod"/>
            </a:pPr>
            <a:r>
              <a:rPr lang="pl-PL" sz="2800" dirty="0" smtClean="0"/>
              <a:t>międzynarodowe </a:t>
            </a:r>
            <a:r>
              <a:rPr lang="pl-PL" sz="2800" dirty="0"/>
              <a:t>spotkania projektowe </a:t>
            </a:r>
            <a:r>
              <a:rPr lang="pl-PL" sz="2800" dirty="0" smtClean="0"/>
              <a:t>                            i tygodniowe klasy </a:t>
            </a:r>
            <a:r>
              <a:rPr lang="pl-PL" sz="2800" dirty="0"/>
              <a:t>międzykulturowe </a:t>
            </a:r>
            <a:endParaRPr lang="pl-PL" sz="2800" dirty="0" smtClean="0"/>
          </a:p>
          <a:p>
            <a:pPr marL="457200" indent="-457200">
              <a:buAutoNum type="arabicPeriod"/>
            </a:pPr>
            <a:endParaRPr lang="pl-PL" sz="1100" dirty="0" smtClean="0"/>
          </a:p>
          <a:p>
            <a:pPr marL="457200" indent="-457200">
              <a:buAutoNum type="arabicPeriod"/>
            </a:pPr>
            <a:r>
              <a:rPr lang="pl-PL" sz="2800" dirty="0" smtClean="0"/>
              <a:t>kampanie czytelnicze</a:t>
            </a:r>
          </a:p>
        </p:txBody>
      </p:sp>
    </p:spTree>
    <p:extLst>
      <p:ext uri="{BB962C8B-B14F-4D97-AF65-F5344CB8AC3E}">
        <p14:creationId xmlns:p14="http://schemas.microsoft.com/office/powerpoint/2010/main" val="67035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Praca na platformie </a:t>
            </a:r>
            <a:r>
              <a:rPr lang="pl-PL" kern="2000" dirty="0" err="1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eTwinning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528392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Każdy </a:t>
            </a:r>
            <a:r>
              <a:rPr lang="pl-PL" smtClean="0"/>
              <a:t>z 2 </a:t>
            </a:r>
            <a:r>
              <a:rPr lang="pl-PL" dirty="0" smtClean="0"/>
              <a:t>projektów tematycznych Erasmus+ będzie oddzielnym projektem </a:t>
            </a:r>
            <a:r>
              <a:rPr lang="pl-PL" dirty="0" err="1" smtClean="0"/>
              <a:t>eTwinning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Dialog międzykulturowy w </a:t>
            </a:r>
            <a:r>
              <a:rPr lang="pl-PL" dirty="0" err="1" smtClean="0"/>
              <a:t>TwinSpace</a:t>
            </a:r>
            <a:r>
              <a:rPr lang="pl-PL" dirty="0" smtClean="0"/>
              <a:t> projektu będzie budowany poprzez dyskusyjne fora czytelnicze.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23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86910" cy="1143000"/>
          </a:xfrm>
        </p:spPr>
        <p:txBody>
          <a:bodyPr>
            <a:normAutofit fontScale="90000"/>
          </a:bodyPr>
          <a:lstStyle/>
          <a:p>
            <a:r>
              <a:rPr lang="pl-PL" kern="20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Międzynarodowe spotkania 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276872"/>
            <a:ext cx="7794822" cy="3240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smtClean="0"/>
              <a:t>. Luty 2021 </a:t>
            </a:r>
            <a:r>
              <a:rPr lang="pl-PL" sz="2000" smtClean="0">
                <a:solidFill>
                  <a:srgbClr val="FF0000"/>
                </a:solidFill>
              </a:rPr>
              <a:t>(zamiast Listopad 2020) </a:t>
            </a:r>
            <a:r>
              <a:rPr lang="pl-PL" smtClean="0"/>
              <a:t>– </a:t>
            </a:r>
            <a:r>
              <a:rPr lang="pl-PL" dirty="0" smtClean="0"/>
              <a:t>VIII LO Kraków</a:t>
            </a:r>
          </a:p>
          <a:p>
            <a:pPr marL="0" indent="0">
              <a:buNone/>
            </a:pPr>
            <a:r>
              <a:rPr lang="pl-PL" dirty="0" smtClean="0"/>
              <a:t>2</a:t>
            </a:r>
            <a:r>
              <a:rPr lang="pl-PL" smtClean="0"/>
              <a:t>. marzec/kwiecień 2021– HPS Buxtehude</a:t>
            </a:r>
          </a:p>
          <a:p>
            <a:pPr marL="0" indent="0">
              <a:buNone/>
            </a:pPr>
            <a:r>
              <a:rPr lang="pl-PL" smtClean="0"/>
              <a:t>3. maj 2021 – VEDA Sofia</a:t>
            </a:r>
          </a:p>
          <a:p>
            <a:pPr marL="0" indent="0">
              <a:buNone/>
            </a:pPr>
            <a:r>
              <a:rPr lang="pl-PL"/>
              <a:t>4</a:t>
            </a:r>
            <a:r>
              <a:rPr lang="pl-PL" smtClean="0"/>
              <a:t>. październik 2021 – LSP Asyż</a:t>
            </a:r>
          </a:p>
          <a:p>
            <a:pPr marL="0" indent="0">
              <a:buNone/>
            </a:pPr>
            <a:r>
              <a:rPr lang="pl-PL" smtClean="0"/>
              <a:t>5. marzec 2022 – DNG Budapeszt</a:t>
            </a:r>
          </a:p>
          <a:p>
            <a:pPr marL="0" indent="0">
              <a:buNone/>
            </a:pPr>
            <a:r>
              <a:rPr lang="pl-PL" smtClean="0"/>
              <a:t>6. maj 2022 – KS Växjö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9419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14902" cy="1143000"/>
          </a:xfrm>
        </p:spPr>
        <p:txBody>
          <a:bodyPr>
            <a:normAutofit fontScale="90000"/>
          </a:bodyPr>
          <a:lstStyle/>
          <a:p>
            <a:r>
              <a:rPr lang="pl-PL" kern="2000" dirty="0">
                <a:ln w="28575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88900" dir="3000000" algn="tl">
                    <a:schemeClr val="tx2">
                      <a:lumMod val="75000"/>
                      <a:alpha val="75000"/>
                    </a:schemeClr>
                  </a:outerShdw>
                </a:effectLst>
              </a:rPr>
              <a:t>Międzynarodowe spotkania projektowe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556" y="2348880"/>
            <a:ext cx="8010846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 każdym spotkaniu będą uczestniczyć:</a:t>
            </a:r>
          </a:p>
          <a:p>
            <a:pPr>
              <a:buFontTx/>
              <a:buChar char="-"/>
            </a:pPr>
            <a:r>
              <a:rPr lang="pl-PL" smtClean="0"/>
              <a:t>po 6 </a:t>
            </a:r>
            <a:r>
              <a:rPr lang="pl-PL" dirty="0" smtClean="0"/>
              <a:t>uczniów ze szkół partnerskich</a:t>
            </a:r>
          </a:p>
          <a:p>
            <a:pPr>
              <a:buFontTx/>
              <a:buChar char="-"/>
            </a:pPr>
            <a:r>
              <a:rPr lang="pl-PL" smtClean="0"/>
              <a:t>30 </a:t>
            </a:r>
            <a:r>
              <a:rPr lang="pl-PL" dirty="0" smtClean="0"/>
              <a:t>uczniów szkoły </a:t>
            </a:r>
            <a:r>
              <a:rPr lang="pl-PL" dirty="0"/>
              <a:t>organizującej spotkanie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smtClean="0"/>
              <a:t>po 2/3 </a:t>
            </a:r>
            <a:r>
              <a:rPr lang="pl-PL" dirty="0" smtClean="0"/>
              <a:t>nauczycieli ze szkół partnerskich</a:t>
            </a:r>
          </a:p>
          <a:p>
            <a:pPr>
              <a:buFontTx/>
              <a:buChar char="-"/>
            </a:pPr>
            <a:r>
              <a:rPr lang="pl-PL" dirty="0" smtClean="0"/>
              <a:t>nauczyciele szkoły organizującej spotkanie</a:t>
            </a:r>
          </a:p>
        </p:txBody>
      </p:sp>
    </p:spTree>
    <p:extLst>
      <p:ext uri="{BB962C8B-B14F-4D97-AF65-F5344CB8AC3E}">
        <p14:creationId xmlns:p14="http://schemas.microsoft.com/office/powerpoint/2010/main" val="174323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568</Words>
  <Application>Microsoft Office PowerPoint</Application>
  <PresentationFormat>Pokaz na ekranie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Cooper Black</vt:lpstr>
      <vt:lpstr>Cooper Std Black</vt:lpstr>
      <vt:lpstr>Tekton Pro Ext</vt:lpstr>
      <vt:lpstr>Motyw pakietu Office</vt:lpstr>
      <vt:lpstr>Projekt Erasmus+/ eTwinning   „W drodze do przyszłości”   </vt:lpstr>
      <vt:lpstr>Szkoły uczestniczące</vt:lpstr>
      <vt:lpstr>Informacje podstawowe</vt:lpstr>
      <vt:lpstr>1. Projekty uczniowskie</vt:lpstr>
      <vt:lpstr>Projekty uczniowskie</vt:lpstr>
      <vt:lpstr>Działania projektowe</vt:lpstr>
      <vt:lpstr>Praca na platformie eTwinning</vt:lpstr>
      <vt:lpstr>Międzynarodowe spotkania projektowe</vt:lpstr>
      <vt:lpstr>Międzynarodowe spotkania projektowe</vt:lpstr>
      <vt:lpstr>Sekcje projektowe</vt:lpstr>
      <vt:lpstr>Kampanie czytelnicze „Czytaj z nami!”</vt:lpstr>
      <vt:lpstr>Oczekiwane rezultaty</vt:lpstr>
      <vt:lpstr>Do projektu „W drodzę do przyszłości” zapraszamy:</vt:lpstr>
      <vt:lpstr>Rekrutacja do szkolnego zespołu Erasmus+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Przygoda z Comeniusem  (Zmieniam się)</dc:title>
  <dc:creator>Cudak</dc:creator>
  <cp:lastModifiedBy>b.cudak</cp:lastModifiedBy>
  <cp:revision>191</cp:revision>
  <dcterms:created xsi:type="dcterms:W3CDTF">2013-04-12T15:06:35Z</dcterms:created>
  <dcterms:modified xsi:type="dcterms:W3CDTF">2020-09-02T04:37:03Z</dcterms:modified>
</cp:coreProperties>
</file>